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Lst>
  <p:sldSz cy="5143500" cx="9144000"/>
  <p:notesSz cx="6858000" cy="9144000"/>
  <p:embeddedFontLst>
    <p:embeddedFont>
      <p:font typeface="Economica"/>
      <p:regular r:id="rId72"/>
      <p:bold r:id="rId73"/>
      <p:italic r:id="rId74"/>
      <p:boldItalic r:id="rId75"/>
    </p:embeddedFont>
    <p:embeddedFont>
      <p:font typeface="Open Sans"/>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C813CC0-19BA-43CB-AB25-739B0BECD748}">
  <a:tblStyle styleId="{AC813CC0-19BA-43CB-AB25-739B0BECD74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Economica-bold.fntdata"/><Relationship Id="rId72" Type="http://schemas.openxmlformats.org/officeDocument/2006/relationships/font" Target="fonts/Economica-regular.fntdata"/><Relationship Id="rId31" Type="http://schemas.openxmlformats.org/officeDocument/2006/relationships/slide" Target="slides/slide25.xml"/><Relationship Id="rId75" Type="http://schemas.openxmlformats.org/officeDocument/2006/relationships/font" Target="fonts/Economica-boldItalic.fntdata"/><Relationship Id="rId30" Type="http://schemas.openxmlformats.org/officeDocument/2006/relationships/slide" Target="slides/slide24.xml"/><Relationship Id="rId74" Type="http://schemas.openxmlformats.org/officeDocument/2006/relationships/font" Target="fonts/Economica-italic.fntdata"/><Relationship Id="rId33" Type="http://schemas.openxmlformats.org/officeDocument/2006/relationships/slide" Target="slides/slide27.xml"/><Relationship Id="rId77" Type="http://schemas.openxmlformats.org/officeDocument/2006/relationships/font" Target="fonts/OpenSans-bold.fntdata"/><Relationship Id="rId32" Type="http://schemas.openxmlformats.org/officeDocument/2006/relationships/slide" Target="slides/slide26.xml"/><Relationship Id="rId76" Type="http://schemas.openxmlformats.org/officeDocument/2006/relationships/font" Target="fonts/OpenSans-regular.fntdata"/><Relationship Id="rId35" Type="http://schemas.openxmlformats.org/officeDocument/2006/relationships/slide" Target="slides/slide29.xml"/><Relationship Id="rId79" Type="http://schemas.openxmlformats.org/officeDocument/2006/relationships/font" Target="fonts/OpenSans-boldItalic.fntdata"/><Relationship Id="rId34" Type="http://schemas.openxmlformats.org/officeDocument/2006/relationships/slide" Target="slides/slide28.xml"/><Relationship Id="rId78" Type="http://schemas.openxmlformats.org/officeDocument/2006/relationships/font" Target="fonts/OpenSans-italic.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Ladies and gentlemen. Welcome. Totay let me introduce you to the future of computer vision.  I think most people would agree with the following statement: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d448ce3fb9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d448ce3fb9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No installation required. All dependencies are shipped with the app and can run anywhere.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d448ce3fb9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d448ce3fb9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People love deep learning app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d448ce3fb9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d448ce3fb9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and people love deep learning app without too much configuration!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d448ce3fb9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d448ce3fb9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We are trying to migrate all the examples from the assignments to this web platform. Let me show you some examples.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d448ce3fb9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d448ce3fb9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First is face mask detection and object detection.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d0776e342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d0776e342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In the past few years, image processing apps with ML created a lot of downloads. We have a  lot of face changing apps in our App store.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d0776e34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d0776e34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However, for those one who want to apply deep learning in their jobs, the object detection application is always the number one priority.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d0776e342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d0776e342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However, developing such applications requires effort and knowledge.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d0776e342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d0776e342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 Even though there are many codes online, they require some set up to run.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d0776e342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d0776e342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So we simplify these processes by moving the python model to the web!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d448ce3fb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d448ce3fb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Deep learning is hard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d0776e342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d0776e342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 short demo</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d0776e342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d0776e342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d0776e342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d0776e342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d0776e342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d0776e342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We call this platform the playground.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d0776e342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d0776e342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 ml playground for everyone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d0776e342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d0776e342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One interesting application in our web app is face mask detection. In today’s covid-19 situation, face masks are required in almost every public place. However,  some people will still remove their face masks sometimes.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d0776e342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d0776e342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We design an automated face mask detection system built with Faster RCNN and deploy it into our browser.</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d0776e342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d0776e342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 You can set up this app on your iPad and put it into a public area. It will alert you when it finds someone without a face mask!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d0776e342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d0776e342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Customization? Yes! You can always upload your own model and use it.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d0776e342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d0776e342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Instant try? Yes. Just go to our website and you will enjoy our pre-trained model!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d448ce3fb9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d448ce3fb9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And deep learning applications are very hard. And when you want to deploy your computer model to the user end, you will face so many situations such as low running speed, hard to pack with dependencies and errors on different operating systems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d0776e342c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d0776e342c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Accuracy? Yes!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d0776e342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d0776e342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And hardware acceleration? Yes! Enjoy your iPad’s 8 cores GPU! And of course, we don’t have any dependencies missing issues!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d0776e342c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d0776e342c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And of course, we don’t have any dependencies missing issues!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d0776e342c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d0776e342c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d448ce3fb9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d448ce3fb9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d45ab6921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d45ab6921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d45ab6921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d45ab6921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d5196dc72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d5196dc72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d5196dc72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d5196dc72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d5196dc72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d5196dc72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d448ce3fb9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d448ce3fb9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Usually, people would say Deploying user friendly deep learning applications is very very very hard!</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d5196dc72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d5196dc72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d5196dc727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d5196dc72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d5196dc72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d5196dc72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d45ab69210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d45ab69210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d45ab69210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d45ab69210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d45ab69210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d45ab69210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d45ab69210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d45ab69210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d45ab69210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d45ab69210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d45ab6921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d45ab6921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d45ab69210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d45ab69210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d448ce3fb9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d448ce3fb9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I think most of you have faced these problems before. When you try to run other code, you got missing dependencies error. And when you want to use a GPU to accelerate your training process, you have a lot of errors on your computer. Especially for those guys using their windows machine.</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d45ab69210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d45ab69210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d448ce3fb9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d448ce3fb9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d45ab69210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d45ab69210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d45ab6921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d45ab6921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d45ab69210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d45ab69210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d45ab6921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d45ab6921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d45ab6921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d45ab6921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d5196dc727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d5196dc727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d45ab69210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d45ab69210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d5196dc727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d5196dc727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d448ce3fb9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d448ce3fb9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However, we are developers, we love solving problems. But for those freshmen in the deep learning world, they will simply give up when they try to step into deep learning.</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d5196dc72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d5196dc72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d5196dc727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d5196dc727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d5196dc72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d5196dc72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d45ab69210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d45ab69210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d5196dc727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d5196dc727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d5196dc727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d5196dc727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d448ce3fb9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d448ce3fb9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 And tensorflow JS comes to rescue you. Help you out of the trouble.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d448ce3fb9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d448ce3fb9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Tensorflow JS is a web framework which is tensorflow but completely rewrite in Javascript and can run in your browser.</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d448ce3fb9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d448ce3fb9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It is faster than you can imagine by using WebGL framework to use your GPU to accelerate.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0.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9.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drive.google.com/file/d/1KMjsVfACOS4mRyf9Y9uL6ggySWkXdSY8/view" TargetMode="Externa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8.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8.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8.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8.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8.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3.png"/><Relationship Id="rId4" Type="http://schemas.openxmlformats.org/officeDocument/2006/relationships/image" Target="../media/image1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7.jpg"/><Relationship Id="rId4" Type="http://schemas.openxmlformats.org/officeDocument/2006/relationships/image" Target="../media/image14.jpg"/><Relationship Id="rId5" Type="http://schemas.openxmlformats.org/officeDocument/2006/relationships/image" Target="../media/image1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4.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7.png"/><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2.png"/><Relationship Id="rId4" Type="http://schemas.openxmlformats.org/officeDocument/2006/relationships/image" Target="../media/image2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5.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3.png"/><Relationship Id="rId4" Type="http://schemas.openxmlformats.org/officeDocument/2006/relationships/image" Target="../media/image27.png"/><Relationship Id="rId5" Type="http://schemas.openxmlformats.org/officeDocument/2006/relationships/image" Target="../media/image3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1.png"/><Relationship Id="rId4" Type="http://schemas.openxmlformats.org/officeDocument/2006/relationships/image" Target="../media/image30.png"/><Relationship Id="rId5" Type="http://schemas.openxmlformats.org/officeDocument/2006/relationships/image" Target="../media/image2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26.png"/><Relationship Id="rId4" Type="http://schemas.openxmlformats.org/officeDocument/2006/relationships/image" Target="../media/image32.png"/><Relationship Id="rId10" Type="http://schemas.openxmlformats.org/officeDocument/2006/relationships/image" Target="../media/image35.png"/><Relationship Id="rId9" Type="http://schemas.openxmlformats.org/officeDocument/2006/relationships/image" Target="../media/image33.png"/><Relationship Id="rId5" Type="http://schemas.openxmlformats.org/officeDocument/2006/relationships/image" Target="../media/image50.png"/><Relationship Id="rId6" Type="http://schemas.openxmlformats.org/officeDocument/2006/relationships/image" Target="../media/image36.png"/><Relationship Id="rId7" Type="http://schemas.openxmlformats.org/officeDocument/2006/relationships/image" Target="../media/image40.png"/><Relationship Id="rId8" Type="http://schemas.openxmlformats.org/officeDocument/2006/relationships/image" Target="../media/image2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9.gi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9.png"/><Relationship Id="rId4" Type="http://schemas.openxmlformats.org/officeDocument/2006/relationships/image" Target="../media/image4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6.jpg"/><Relationship Id="rId4" Type="http://schemas.openxmlformats.org/officeDocument/2006/relationships/image" Target="../media/image43.jpg"/><Relationship Id="rId5" Type="http://schemas.openxmlformats.org/officeDocument/2006/relationships/image" Target="../media/image45.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6.jpg"/><Relationship Id="rId4" Type="http://schemas.openxmlformats.org/officeDocument/2006/relationships/image" Target="../media/image43.jpg"/><Relationship Id="rId5" Type="http://schemas.openxmlformats.org/officeDocument/2006/relationships/image" Target="../media/image45.jpg"/><Relationship Id="rId6" Type="http://schemas.openxmlformats.org/officeDocument/2006/relationships/image" Target="../media/image51.jpg"/><Relationship Id="rId7" Type="http://schemas.openxmlformats.org/officeDocument/2006/relationships/image" Target="../media/image49.jpg"/><Relationship Id="rId8" Type="http://schemas.openxmlformats.org/officeDocument/2006/relationships/image" Target="../media/image44.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3.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5.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Computer Vision In Action</a:t>
            </a:r>
            <a:endParaRPr/>
          </a:p>
        </p:txBody>
      </p:sp>
      <p:sp>
        <p:nvSpPr>
          <p:cNvPr id="63" name="Google Shape;63;p13"/>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
              <a:t>Easy to use deep learning application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No installation required!</a:t>
            </a:r>
            <a:endParaRPr/>
          </a:p>
        </p:txBody>
      </p:sp>
      <p:pic>
        <p:nvPicPr>
          <p:cNvPr id="118" name="Google Shape;118;p22"/>
          <p:cNvPicPr preferRelativeResize="0"/>
          <p:nvPr/>
        </p:nvPicPr>
        <p:blipFill>
          <a:blip r:embed="rId3">
            <a:alphaModFix/>
          </a:blip>
          <a:stretch>
            <a:fillRect/>
          </a:stretch>
        </p:blipFill>
        <p:spPr>
          <a:xfrm>
            <a:off x="2770775" y="1113225"/>
            <a:ext cx="3691475" cy="3691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People love deep learning app!</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4"/>
          <p:cNvSpPr txBox="1"/>
          <p:nvPr>
            <p:ph type="title"/>
          </p:nvPr>
        </p:nvSpPr>
        <p:spPr>
          <a:xfrm>
            <a:off x="807600" y="1509325"/>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People love deep learning app!</a:t>
            </a:r>
            <a:endParaRPr/>
          </a:p>
        </p:txBody>
      </p:sp>
      <p:sp>
        <p:nvSpPr>
          <p:cNvPr id="129" name="Google Shape;129;p24"/>
          <p:cNvSpPr txBox="1"/>
          <p:nvPr/>
        </p:nvSpPr>
        <p:spPr>
          <a:xfrm>
            <a:off x="2228575" y="3116125"/>
            <a:ext cx="4880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Without too many configurations</a:t>
            </a:r>
            <a:endParaRPr>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5"/>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We are migrating the examples from our assignments to this web platform</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6"/>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Face Mask Detection and Object Detection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7"/>
          <p:cNvSpPr txBox="1"/>
          <p:nvPr>
            <p:ph type="title"/>
          </p:nvPr>
        </p:nvSpPr>
        <p:spPr>
          <a:xfrm>
            <a:off x="265500" y="929275"/>
            <a:ext cx="4045200" cy="1786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Image processing app with ML with millions of downloads</a:t>
            </a:r>
            <a:endParaRPr/>
          </a:p>
        </p:txBody>
      </p:sp>
      <p:sp>
        <p:nvSpPr>
          <p:cNvPr id="145" name="Google Shape;145;p27"/>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Face Changing app</a:t>
            </a:r>
            <a:endParaRPr/>
          </a:p>
          <a:p>
            <a:pPr indent="0" lvl="0" marL="0" rtl="0" algn="ctr">
              <a:spcBef>
                <a:spcPts val="0"/>
              </a:spcBef>
              <a:spcAft>
                <a:spcPts val="0"/>
              </a:spcAft>
              <a:buNone/>
            </a:pPr>
            <a:r>
              <a:rPr lang="en"/>
              <a:t>Deep fake</a:t>
            </a:r>
            <a:endParaRPr/>
          </a:p>
          <a:p>
            <a:pPr indent="0" lvl="0" marL="0" rtl="0" algn="ctr">
              <a:spcBef>
                <a:spcPts val="0"/>
              </a:spcBef>
              <a:spcAft>
                <a:spcPts val="0"/>
              </a:spcAft>
              <a:buNone/>
            </a:pPr>
            <a:r>
              <a:rPr lang="en"/>
              <a:t>… ...</a:t>
            </a:r>
            <a:endParaRPr/>
          </a:p>
        </p:txBody>
      </p:sp>
      <p:pic>
        <p:nvPicPr>
          <p:cNvPr id="146" name="Google Shape;146;p27"/>
          <p:cNvPicPr preferRelativeResize="0"/>
          <p:nvPr/>
        </p:nvPicPr>
        <p:blipFill>
          <a:blip r:embed="rId3">
            <a:alphaModFix/>
          </a:blip>
          <a:stretch>
            <a:fillRect/>
          </a:stretch>
        </p:blipFill>
        <p:spPr>
          <a:xfrm>
            <a:off x="4267200" y="133350"/>
            <a:ext cx="4876800" cy="4876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8"/>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Object Detection application is a big deal</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9"/>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However, develop such applications requires effort and knowledge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0"/>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In theory by not in reality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1"/>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We want to simplify this process by using the power of Tensorflow JS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1507350"/>
            <a:ext cx="8520600" cy="21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8900"/>
              <a:t>Deep learning is HARD!</a:t>
            </a:r>
            <a:endParaRPr sz="8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2"/>
          <p:cNvSpPr txBox="1"/>
          <p:nvPr>
            <p:ph type="title"/>
          </p:nvPr>
        </p:nvSpPr>
        <p:spPr>
          <a:xfrm>
            <a:off x="773700" y="77825"/>
            <a:ext cx="7596600" cy="896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Demo</a:t>
            </a:r>
            <a:endParaRPr/>
          </a:p>
        </p:txBody>
      </p:sp>
      <p:pic>
        <p:nvPicPr>
          <p:cNvPr id="172" name="Google Shape;172;p32" title="sc.mov">
            <a:hlinkClick r:id="rId3"/>
          </p:cNvPr>
          <p:cNvPicPr preferRelativeResize="0"/>
          <p:nvPr/>
        </p:nvPicPr>
        <p:blipFill>
          <a:blip r:embed="rId4">
            <a:alphaModFix/>
          </a:blip>
          <a:stretch>
            <a:fillRect/>
          </a:stretch>
        </p:blipFill>
        <p:spPr>
          <a:xfrm>
            <a:off x="2155675" y="834675"/>
            <a:ext cx="5175575" cy="3881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We will migrate all the examples from assignments to this web platform</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4"/>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So that people can enjoy the power of the ML and Computer Vision easily</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5"/>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rgbClr val="FF0000"/>
                </a:solidFill>
              </a:rPr>
              <a:t>Playground</a:t>
            </a:r>
            <a:endParaRPr>
              <a:solidFill>
                <a:srgbClr val="FF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6"/>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 ML</a:t>
            </a:r>
            <a:r>
              <a:rPr lang="en">
                <a:solidFill>
                  <a:srgbClr val="FF0000"/>
                </a:solidFill>
              </a:rPr>
              <a:t> </a:t>
            </a:r>
            <a:r>
              <a:rPr lang="en">
                <a:solidFill>
                  <a:srgbClr val="FF0000"/>
                </a:solidFill>
              </a:rPr>
              <a:t>Playground </a:t>
            </a:r>
            <a:r>
              <a:rPr lang="en"/>
              <a:t>for</a:t>
            </a:r>
            <a:r>
              <a:rPr lang="en">
                <a:solidFill>
                  <a:srgbClr val="FF0000"/>
                </a:solidFill>
              </a:rPr>
              <a:t> </a:t>
            </a:r>
            <a:r>
              <a:rPr lang="en"/>
              <a:t>everyone!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7"/>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Face mask detection</a:t>
            </a:r>
            <a:endParaRPr/>
          </a:p>
        </p:txBody>
      </p:sp>
      <p:pic>
        <p:nvPicPr>
          <p:cNvPr id="198" name="Google Shape;198;p37"/>
          <p:cNvPicPr preferRelativeResize="0"/>
          <p:nvPr/>
        </p:nvPicPr>
        <p:blipFill>
          <a:blip r:embed="rId3">
            <a:alphaModFix/>
          </a:blip>
          <a:stretch>
            <a:fillRect/>
          </a:stretch>
        </p:blipFill>
        <p:spPr>
          <a:xfrm>
            <a:off x="3565375" y="266700"/>
            <a:ext cx="4876800" cy="4876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8"/>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An automated face mask system built with Faster RCNN and deploy into our browser</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9"/>
          <p:cNvPicPr preferRelativeResize="0"/>
          <p:nvPr/>
        </p:nvPicPr>
        <p:blipFill>
          <a:blip r:embed="rId3">
            <a:alphaModFix/>
          </a:blip>
          <a:stretch>
            <a:fillRect/>
          </a:stretch>
        </p:blipFill>
        <p:spPr>
          <a:xfrm>
            <a:off x="747963" y="1117186"/>
            <a:ext cx="7648077" cy="29091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40"/>
          <p:cNvSpPr txBox="1"/>
          <p:nvPr>
            <p:ph type="title"/>
          </p:nvPr>
        </p:nvSpPr>
        <p:spPr>
          <a:xfrm>
            <a:off x="240300" y="1806450"/>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Customization = Yes!</a:t>
            </a:r>
            <a:endParaRPr/>
          </a:p>
        </p:txBody>
      </p:sp>
      <p:pic>
        <p:nvPicPr>
          <p:cNvPr id="214" name="Google Shape;214;p40"/>
          <p:cNvPicPr preferRelativeResize="0"/>
          <p:nvPr/>
        </p:nvPicPr>
        <p:blipFill>
          <a:blip r:embed="rId3">
            <a:alphaModFix/>
          </a:blip>
          <a:stretch>
            <a:fillRect/>
          </a:stretch>
        </p:blipFill>
        <p:spPr>
          <a:xfrm>
            <a:off x="5542550" y="1806450"/>
            <a:ext cx="1433750" cy="14337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1"/>
          <p:cNvSpPr txBox="1"/>
          <p:nvPr>
            <p:ph type="title"/>
          </p:nvPr>
        </p:nvSpPr>
        <p:spPr>
          <a:xfrm>
            <a:off x="240300" y="1806450"/>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Instant try = Yes!</a:t>
            </a:r>
            <a:endParaRPr/>
          </a:p>
        </p:txBody>
      </p:sp>
      <p:pic>
        <p:nvPicPr>
          <p:cNvPr id="220" name="Google Shape;220;p41"/>
          <p:cNvPicPr preferRelativeResize="0"/>
          <p:nvPr/>
        </p:nvPicPr>
        <p:blipFill>
          <a:blip r:embed="rId3">
            <a:alphaModFix/>
          </a:blip>
          <a:stretch>
            <a:fillRect/>
          </a:stretch>
        </p:blipFill>
        <p:spPr>
          <a:xfrm>
            <a:off x="5542550" y="1806450"/>
            <a:ext cx="1433750" cy="1433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p:nvPr/>
        </p:nvSpPr>
        <p:spPr>
          <a:xfrm>
            <a:off x="1303425" y="2075450"/>
            <a:ext cx="4060800" cy="11331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txBox="1"/>
          <p:nvPr>
            <p:ph type="title"/>
          </p:nvPr>
        </p:nvSpPr>
        <p:spPr>
          <a:xfrm>
            <a:off x="296800" y="1091650"/>
            <a:ext cx="8520600" cy="298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8900"/>
              <a:t>Deep learning Applications are very HARD!</a:t>
            </a:r>
            <a:endParaRPr sz="8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2"/>
          <p:cNvSpPr txBox="1"/>
          <p:nvPr>
            <p:ph type="title"/>
          </p:nvPr>
        </p:nvSpPr>
        <p:spPr>
          <a:xfrm>
            <a:off x="240300" y="1806450"/>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Accuracy = High!</a:t>
            </a:r>
            <a:endParaRPr/>
          </a:p>
        </p:txBody>
      </p:sp>
      <p:pic>
        <p:nvPicPr>
          <p:cNvPr id="226" name="Google Shape;226;p42"/>
          <p:cNvPicPr preferRelativeResize="0"/>
          <p:nvPr/>
        </p:nvPicPr>
        <p:blipFill>
          <a:blip r:embed="rId3">
            <a:alphaModFix/>
          </a:blip>
          <a:stretch>
            <a:fillRect/>
          </a:stretch>
        </p:blipFill>
        <p:spPr>
          <a:xfrm>
            <a:off x="5542550" y="1806450"/>
            <a:ext cx="1433750" cy="14337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3"/>
          <p:cNvSpPr txBox="1"/>
          <p:nvPr>
            <p:ph type="title"/>
          </p:nvPr>
        </p:nvSpPr>
        <p:spPr>
          <a:xfrm>
            <a:off x="280400" y="1806450"/>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Hardware acceleration = Yes!</a:t>
            </a:r>
            <a:endParaRPr/>
          </a:p>
        </p:txBody>
      </p:sp>
      <p:pic>
        <p:nvPicPr>
          <p:cNvPr id="232" name="Google Shape;232;p43"/>
          <p:cNvPicPr preferRelativeResize="0"/>
          <p:nvPr/>
        </p:nvPicPr>
        <p:blipFill>
          <a:blip r:embed="rId3">
            <a:alphaModFix/>
          </a:blip>
          <a:stretch>
            <a:fillRect/>
          </a:stretch>
        </p:blipFill>
        <p:spPr>
          <a:xfrm>
            <a:off x="6304550" y="1806450"/>
            <a:ext cx="1433750" cy="14337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4"/>
          <p:cNvSpPr txBox="1"/>
          <p:nvPr>
            <p:ph type="title"/>
          </p:nvPr>
        </p:nvSpPr>
        <p:spPr>
          <a:xfrm>
            <a:off x="280400" y="1806450"/>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No dependencies missing = Yes!</a:t>
            </a:r>
            <a:endParaRPr/>
          </a:p>
        </p:txBody>
      </p:sp>
      <p:pic>
        <p:nvPicPr>
          <p:cNvPr id="238" name="Google Shape;238;p44"/>
          <p:cNvPicPr preferRelativeResize="0"/>
          <p:nvPr/>
        </p:nvPicPr>
        <p:blipFill>
          <a:blip r:embed="rId3">
            <a:alphaModFix/>
          </a:blip>
          <a:stretch>
            <a:fillRect/>
          </a:stretch>
        </p:blipFill>
        <p:spPr>
          <a:xfrm>
            <a:off x="6456950" y="1806450"/>
            <a:ext cx="1433750" cy="14337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All will be migrated to your browser</a:t>
            </a:r>
            <a:endParaRPr/>
          </a:p>
        </p:txBody>
      </p:sp>
      <p:sp>
        <p:nvSpPr>
          <p:cNvPr id="244" name="Google Shape;244;p45"/>
          <p:cNvSpPr txBox="1"/>
          <p:nvPr>
            <p:ph idx="1" type="body"/>
          </p:nvPr>
        </p:nvSpPr>
        <p:spPr>
          <a:xfrm>
            <a:off x="311700" y="1225225"/>
            <a:ext cx="7007400" cy="3354000"/>
          </a:xfrm>
          <a:prstGeom prst="rect">
            <a:avLst/>
          </a:prstGeom>
        </p:spPr>
        <p:txBody>
          <a:bodyPr anchorCtr="0" anchor="t" bIns="91425" lIns="91425" spcFirstLastPara="1" rIns="91425" wrap="square" tIns="91425">
            <a:normAutofit/>
          </a:bodyPr>
          <a:lstStyle/>
          <a:p>
            <a:pPr indent="-317500" lvl="0" marL="457200" rtl="0" algn="l">
              <a:lnSpc>
                <a:spcPct val="200000"/>
              </a:lnSpc>
              <a:spcBef>
                <a:spcPts val="0"/>
              </a:spcBef>
              <a:spcAft>
                <a:spcPts val="0"/>
              </a:spcAft>
              <a:buSzPts val="1400"/>
              <a:buChar char="-"/>
            </a:pPr>
            <a:r>
              <a:rPr lang="en"/>
              <a:t>Object Classification</a:t>
            </a:r>
            <a:endParaRPr/>
          </a:p>
          <a:p>
            <a:pPr indent="-317500" lvl="0" marL="457200" rtl="0" algn="l">
              <a:lnSpc>
                <a:spcPct val="200000"/>
              </a:lnSpc>
              <a:spcBef>
                <a:spcPts val="0"/>
              </a:spcBef>
              <a:spcAft>
                <a:spcPts val="0"/>
              </a:spcAft>
              <a:buSzPts val="1400"/>
              <a:buChar char="-"/>
            </a:pPr>
            <a:r>
              <a:rPr lang="en"/>
              <a:t>Object Detection</a:t>
            </a:r>
            <a:endParaRPr/>
          </a:p>
          <a:p>
            <a:pPr indent="-317500" lvl="0" marL="457200" rtl="0" algn="l">
              <a:lnSpc>
                <a:spcPct val="200000"/>
              </a:lnSpc>
              <a:spcBef>
                <a:spcPts val="0"/>
              </a:spcBef>
              <a:spcAft>
                <a:spcPts val="0"/>
              </a:spcAft>
              <a:buSzPts val="1400"/>
              <a:buChar char="-"/>
            </a:pPr>
            <a:r>
              <a:rPr lang="en"/>
              <a:t>Style Transfer</a:t>
            </a:r>
            <a:endParaRPr/>
          </a:p>
          <a:p>
            <a:pPr indent="-317500" lvl="0" marL="457200" rtl="0" algn="l">
              <a:lnSpc>
                <a:spcPct val="200000"/>
              </a:lnSpc>
              <a:spcBef>
                <a:spcPts val="0"/>
              </a:spcBef>
              <a:spcAft>
                <a:spcPts val="0"/>
              </a:spcAft>
              <a:buSzPts val="1400"/>
              <a:buChar char="-"/>
            </a:pPr>
            <a:r>
              <a:rPr lang="en"/>
              <a:t>GAN</a:t>
            </a:r>
            <a:endParaRPr/>
          </a:p>
          <a:p>
            <a:pPr indent="-317500" lvl="0" marL="457200" rtl="0" algn="l">
              <a:lnSpc>
                <a:spcPct val="200000"/>
              </a:lnSpc>
              <a:spcBef>
                <a:spcPts val="0"/>
              </a:spcBef>
              <a:spcAft>
                <a:spcPts val="0"/>
              </a:spcAft>
              <a:buSzPts val="1400"/>
              <a:buChar char="-"/>
            </a:pPr>
            <a:r>
              <a:rPr lang="en"/>
              <a:t>Linear Regression</a:t>
            </a:r>
            <a:endParaRPr/>
          </a:p>
          <a:p>
            <a:pPr indent="-317500" lvl="0" marL="457200" rtl="0" algn="l">
              <a:lnSpc>
                <a:spcPct val="200000"/>
              </a:lnSpc>
              <a:spcBef>
                <a:spcPts val="0"/>
              </a:spcBef>
              <a:spcAft>
                <a:spcPts val="0"/>
              </a:spcAft>
              <a:buSzPts val="1400"/>
              <a:buChar char="-"/>
            </a:pPr>
            <a:r>
              <a:rPr lang="en"/>
              <a:t>… ...</a:t>
            </a:r>
            <a:endParaRPr/>
          </a:p>
        </p:txBody>
      </p:sp>
      <p:pic>
        <p:nvPicPr>
          <p:cNvPr id="245" name="Google Shape;245;p45"/>
          <p:cNvPicPr preferRelativeResize="0"/>
          <p:nvPr/>
        </p:nvPicPr>
        <p:blipFill>
          <a:blip r:embed="rId3">
            <a:alphaModFix/>
          </a:blip>
          <a:stretch>
            <a:fillRect/>
          </a:stretch>
        </p:blipFill>
        <p:spPr>
          <a:xfrm>
            <a:off x="2685050" y="1225225"/>
            <a:ext cx="278725" cy="278725"/>
          </a:xfrm>
          <a:prstGeom prst="rect">
            <a:avLst/>
          </a:prstGeom>
          <a:noFill/>
          <a:ln>
            <a:noFill/>
          </a:ln>
        </p:spPr>
      </p:pic>
      <p:pic>
        <p:nvPicPr>
          <p:cNvPr id="246" name="Google Shape;246;p45"/>
          <p:cNvPicPr preferRelativeResize="0"/>
          <p:nvPr/>
        </p:nvPicPr>
        <p:blipFill>
          <a:blip r:embed="rId3">
            <a:alphaModFix/>
          </a:blip>
          <a:stretch>
            <a:fillRect/>
          </a:stretch>
        </p:blipFill>
        <p:spPr>
          <a:xfrm>
            <a:off x="2306050" y="1738575"/>
            <a:ext cx="278725" cy="278725"/>
          </a:xfrm>
          <a:prstGeom prst="rect">
            <a:avLst/>
          </a:prstGeom>
          <a:noFill/>
          <a:ln>
            <a:noFill/>
          </a:ln>
        </p:spPr>
      </p:pic>
      <p:pic>
        <p:nvPicPr>
          <p:cNvPr id="247" name="Google Shape;247;p45"/>
          <p:cNvPicPr preferRelativeResize="0"/>
          <p:nvPr/>
        </p:nvPicPr>
        <p:blipFill>
          <a:blip r:embed="rId3">
            <a:alphaModFix/>
          </a:blip>
          <a:stretch>
            <a:fillRect/>
          </a:stretch>
        </p:blipFill>
        <p:spPr>
          <a:xfrm>
            <a:off x="2027325" y="2151650"/>
            <a:ext cx="278725" cy="278725"/>
          </a:xfrm>
          <a:prstGeom prst="rect">
            <a:avLst/>
          </a:prstGeom>
          <a:noFill/>
          <a:ln>
            <a:noFill/>
          </a:ln>
        </p:spPr>
      </p:pic>
      <p:pic>
        <p:nvPicPr>
          <p:cNvPr id="248" name="Google Shape;248;p45"/>
          <p:cNvPicPr preferRelativeResize="0"/>
          <p:nvPr/>
        </p:nvPicPr>
        <p:blipFill>
          <a:blip r:embed="rId3">
            <a:alphaModFix/>
          </a:blip>
          <a:stretch>
            <a:fillRect/>
          </a:stretch>
        </p:blipFill>
        <p:spPr>
          <a:xfrm>
            <a:off x="1267325" y="2571750"/>
            <a:ext cx="278725" cy="278725"/>
          </a:xfrm>
          <a:prstGeom prst="rect">
            <a:avLst/>
          </a:prstGeom>
          <a:noFill/>
          <a:ln>
            <a:noFill/>
          </a:ln>
        </p:spPr>
      </p:pic>
      <p:pic>
        <p:nvPicPr>
          <p:cNvPr id="249" name="Google Shape;249;p45"/>
          <p:cNvPicPr preferRelativeResize="0"/>
          <p:nvPr/>
        </p:nvPicPr>
        <p:blipFill>
          <a:blip r:embed="rId3">
            <a:alphaModFix/>
          </a:blip>
          <a:stretch>
            <a:fillRect/>
          </a:stretch>
        </p:blipFill>
        <p:spPr>
          <a:xfrm>
            <a:off x="2452450" y="2984850"/>
            <a:ext cx="278725" cy="2787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6"/>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Gan Network - DCGAN</a:t>
            </a:r>
            <a:endParaRPr/>
          </a:p>
          <a:p>
            <a:pPr indent="0" lvl="0" marL="0" rtl="0" algn="ctr">
              <a:spcBef>
                <a:spcPts val="0"/>
              </a:spcBef>
              <a:spcAft>
                <a:spcPts val="0"/>
              </a:spcAft>
              <a:buNone/>
            </a:pPr>
            <a:r>
              <a:rPr lang="en" sz="2700"/>
              <a:t>(Level: Heavy Training)</a:t>
            </a:r>
            <a:endParaRPr sz="27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7"/>
          <p:cNvSpPr txBox="1"/>
          <p:nvPr>
            <p:ph type="title"/>
          </p:nvPr>
        </p:nvSpPr>
        <p:spPr>
          <a:xfrm>
            <a:off x="773700" y="169875"/>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Model Architecture</a:t>
            </a:r>
            <a:endParaRPr/>
          </a:p>
        </p:txBody>
      </p:sp>
      <p:sp>
        <p:nvSpPr>
          <p:cNvPr id="260" name="Google Shape;260;p47"/>
          <p:cNvSpPr txBox="1"/>
          <p:nvPr/>
        </p:nvSpPr>
        <p:spPr>
          <a:xfrm>
            <a:off x="640951" y="1231800"/>
            <a:ext cx="7862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latin typeface="Open Sans"/>
                <a:ea typeface="Open Sans"/>
                <a:cs typeface="Open Sans"/>
                <a:sym typeface="Open Sans"/>
              </a:rPr>
              <a:t>The DCGAN architecture used was first</a:t>
            </a:r>
            <a:r>
              <a:rPr lang="en">
                <a:latin typeface="Open Sans"/>
                <a:ea typeface="Open Sans"/>
                <a:cs typeface="Open Sans"/>
                <a:sym typeface="Open Sans"/>
              </a:rPr>
              <a:t> started by Radford et al. (2015)</a:t>
            </a:r>
            <a:r>
              <a:rPr lang="en">
                <a:latin typeface="Open Sans"/>
                <a:ea typeface="Open Sans"/>
                <a:cs typeface="Open Sans"/>
                <a:sym typeface="Open Sans"/>
              </a:rPr>
              <a:t> and shown as below:</a:t>
            </a:r>
            <a:endParaRPr>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latin typeface="Open Sans"/>
              <a:ea typeface="Open Sans"/>
              <a:cs typeface="Open Sans"/>
              <a:sym typeface="Open Sans"/>
            </a:endParaRPr>
          </a:p>
        </p:txBody>
      </p:sp>
      <p:pic>
        <p:nvPicPr>
          <p:cNvPr id="261" name="Google Shape;261;p47"/>
          <p:cNvPicPr preferRelativeResize="0"/>
          <p:nvPr/>
        </p:nvPicPr>
        <p:blipFill>
          <a:blip r:embed="rId3">
            <a:alphaModFix/>
          </a:blip>
          <a:stretch>
            <a:fillRect/>
          </a:stretch>
        </p:blipFill>
        <p:spPr>
          <a:xfrm>
            <a:off x="152400" y="1774850"/>
            <a:ext cx="8839200" cy="205953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8"/>
          <p:cNvSpPr txBox="1"/>
          <p:nvPr>
            <p:ph type="title"/>
          </p:nvPr>
        </p:nvSpPr>
        <p:spPr>
          <a:xfrm>
            <a:off x="773700" y="169875"/>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Datasets</a:t>
            </a:r>
            <a:endParaRPr/>
          </a:p>
        </p:txBody>
      </p:sp>
      <p:sp>
        <p:nvSpPr>
          <p:cNvPr id="267" name="Google Shape;267;p48"/>
          <p:cNvSpPr txBox="1"/>
          <p:nvPr/>
        </p:nvSpPr>
        <p:spPr>
          <a:xfrm>
            <a:off x="891750" y="1853725"/>
            <a:ext cx="73605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Open Sans"/>
                <a:ea typeface="Open Sans"/>
                <a:cs typeface="Open Sans"/>
                <a:sym typeface="Open Sans"/>
              </a:rPr>
              <a:t>Two different datasets are used:</a:t>
            </a:r>
            <a:endParaRPr b="1" sz="1600">
              <a:latin typeface="Open Sans"/>
              <a:ea typeface="Open Sans"/>
              <a:cs typeface="Open Sans"/>
              <a:sym typeface="Open Sans"/>
            </a:endParaRPr>
          </a:p>
          <a:p>
            <a:pPr indent="0" lvl="0" marL="0" rtl="0" algn="ctr">
              <a:spcBef>
                <a:spcPts val="0"/>
              </a:spcBef>
              <a:spcAft>
                <a:spcPts val="0"/>
              </a:spcAft>
              <a:buNone/>
            </a:pPr>
            <a:r>
              <a:t/>
            </a:r>
            <a:endParaRPr b="1" sz="1600">
              <a:latin typeface="Open Sans"/>
              <a:ea typeface="Open Sans"/>
              <a:cs typeface="Open Sans"/>
              <a:sym typeface="Open Sans"/>
            </a:endParaRPr>
          </a:p>
          <a:p>
            <a:pPr indent="-330200" lvl="0" marL="457200" rtl="0" algn="ctr">
              <a:spcBef>
                <a:spcPts val="0"/>
              </a:spcBef>
              <a:spcAft>
                <a:spcPts val="0"/>
              </a:spcAft>
              <a:buSzPts val="1600"/>
              <a:buFont typeface="Open Sans"/>
              <a:buAutoNum type="arabicPeriod"/>
            </a:pPr>
            <a:r>
              <a:rPr lang="en" sz="1600">
                <a:latin typeface="Open Sans"/>
                <a:ea typeface="Open Sans"/>
                <a:cs typeface="Open Sans"/>
                <a:sym typeface="Open Sans"/>
              </a:rPr>
              <a:t>Fruit images (simple)</a:t>
            </a:r>
            <a:endParaRPr sz="1600">
              <a:latin typeface="Open Sans"/>
              <a:ea typeface="Open Sans"/>
              <a:cs typeface="Open Sans"/>
              <a:sym typeface="Open Sans"/>
            </a:endParaRPr>
          </a:p>
          <a:p>
            <a:pPr indent="-330200" lvl="0" marL="457200" rtl="0" algn="ctr">
              <a:spcBef>
                <a:spcPts val="0"/>
              </a:spcBef>
              <a:spcAft>
                <a:spcPts val="0"/>
              </a:spcAft>
              <a:buSzPts val="1600"/>
              <a:buFont typeface="Open Sans"/>
              <a:buAutoNum type="arabicPeriod"/>
            </a:pPr>
            <a:r>
              <a:rPr lang="en" sz="1600">
                <a:latin typeface="Open Sans"/>
                <a:ea typeface="Open Sans"/>
                <a:cs typeface="Open Sans"/>
                <a:sym typeface="Open Sans"/>
              </a:rPr>
              <a:t>Hard hat worker images (complicated)</a:t>
            </a:r>
            <a:endParaRPr sz="1600">
              <a:latin typeface="Open Sans"/>
              <a:ea typeface="Open Sans"/>
              <a:cs typeface="Open Sans"/>
              <a:sym typeface="Open Sans"/>
            </a:endParaRPr>
          </a:p>
        </p:txBody>
      </p:sp>
      <p:pic>
        <p:nvPicPr>
          <p:cNvPr id="268" name="Google Shape;268;p48"/>
          <p:cNvPicPr preferRelativeResize="0"/>
          <p:nvPr/>
        </p:nvPicPr>
        <p:blipFill>
          <a:blip r:embed="rId3">
            <a:alphaModFix/>
          </a:blip>
          <a:stretch>
            <a:fillRect/>
          </a:stretch>
        </p:blipFill>
        <p:spPr>
          <a:xfrm>
            <a:off x="837650" y="2732050"/>
            <a:ext cx="1530600" cy="1530600"/>
          </a:xfrm>
          <a:prstGeom prst="rect">
            <a:avLst/>
          </a:prstGeom>
          <a:noFill/>
          <a:ln>
            <a:noFill/>
          </a:ln>
        </p:spPr>
      </p:pic>
      <p:pic>
        <p:nvPicPr>
          <p:cNvPr id="269" name="Google Shape;269;p48"/>
          <p:cNvPicPr preferRelativeResize="0"/>
          <p:nvPr/>
        </p:nvPicPr>
        <p:blipFill>
          <a:blip r:embed="rId4">
            <a:alphaModFix/>
          </a:blip>
          <a:stretch>
            <a:fillRect/>
          </a:stretch>
        </p:blipFill>
        <p:spPr>
          <a:xfrm>
            <a:off x="6717700" y="2808250"/>
            <a:ext cx="1530600" cy="15306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9"/>
          <p:cNvSpPr txBox="1"/>
          <p:nvPr>
            <p:ph type="title"/>
          </p:nvPr>
        </p:nvSpPr>
        <p:spPr>
          <a:xfrm>
            <a:off x="773700" y="169875"/>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Datasets 1</a:t>
            </a:r>
            <a:endParaRPr/>
          </a:p>
        </p:txBody>
      </p:sp>
      <p:sp>
        <p:nvSpPr>
          <p:cNvPr id="275" name="Google Shape;275;p49"/>
          <p:cNvSpPr txBox="1"/>
          <p:nvPr/>
        </p:nvSpPr>
        <p:spPr>
          <a:xfrm>
            <a:off x="919050" y="1410825"/>
            <a:ext cx="73605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Title:</a:t>
            </a:r>
            <a:r>
              <a:rPr lang="en">
                <a:latin typeface="Open Sans"/>
                <a:ea typeface="Open Sans"/>
                <a:cs typeface="Open Sans"/>
                <a:sym typeface="Open Sans"/>
              </a:rPr>
              <a:t> Fruits360 Dataset v5</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b="1" lang="en">
                <a:latin typeface="Open Sans"/>
                <a:ea typeface="Open Sans"/>
                <a:cs typeface="Open Sans"/>
                <a:sym typeface="Open Sans"/>
              </a:rPr>
              <a:t>Type:</a:t>
            </a:r>
            <a:r>
              <a:rPr lang="en">
                <a:latin typeface="Open Sans"/>
                <a:ea typeface="Open Sans"/>
                <a:cs typeface="Open Sans"/>
                <a:sym typeface="Open Sans"/>
              </a:rPr>
              <a:t> 13 classes of fruits will be selected for this project</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b="1" lang="en">
                <a:latin typeface="Open Sans"/>
                <a:ea typeface="Open Sans"/>
                <a:cs typeface="Open Sans"/>
                <a:sym typeface="Open Sans"/>
              </a:rPr>
              <a:t>Purpose of use:</a:t>
            </a:r>
            <a:r>
              <a:rPr lang="en">
                <a:latin typeface="Open Sans"/>
                <a:ea typeface="Open Sans"/>
                <a:cs typeface="Open Sans"/>
                <a:sym typeface="Open Sans"/>
              </a:rPr>
              <a:t> Dataset includes images which have comparatively simple scene than worker hard hat dataset</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b="1" lang="en">
                <a:latin typeface="Open Sans"/>
                <a:ea typeface="Open Sans"/>
                <a:cs typeface="Open Sans"/>
                <a:sym typeface="Open Sans"/>
              </a:rPr>
              <a:t>Size: </a:t>
            </a:r>
            <a:r>
              <a:rPr lang="en">
                <a:latin typeface="Open Sans"/>
                <a:ea typeface="Open Sans"/>
                <a:cs typeface="Open Sans"/>
                <a:sym typeface="Open Sans"/>
              </a:rPr>
              <a:t>5000 out of 90483</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b="1" lang="en">
                <a:latin typeface="Open Sans"/>
                <a:ea typeface="Open Sans"/>
                <a:cs typeface="Open Sans"/>
                <a:sym typeface="Open Sans"/>
              </a:rPr>
              <a:t>Published</a:t>
            </a:r>
            <a:r>
              <a:rPr b="1" lang="en">
                <a:latin typeface="Open Sans"/>
                <a:ea typeface="Open Sans"/>
                <a:cs typeface="Open Sans"/>
                <a:sym typeface="Open Sans"/>
              </a:rPr>
              <a:t> Date:</a:t>
            </a:r>
            <a:r>
              <a:rPr lang="en">
                <a:latin typeface="Open Sans"/>
                <a:ea typeface="Open Sans"/>
                <a:cs typeface="Open Sans"/>
                <a:sym typeface="Open Sans"/>
              </a:rPr>
              <a:t> Apr 2020</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b="1" lang="en">
                <a:latin typeface="Open Sans"/>
                <a:ea typeface="Open Sans"/>
                <a:cs typeface="Open Sans"/>
                <a:sym typeface="Open Sans"/>
              </a:rPr>
              <a:t>Credit to: </a:t>
            </a:r>
            <a:r>
              <a:rPr lang="en">
                <a:latin typeface="Open Sans"/>
                <a:ea typeface="Open Sans"/>
                <a:cs typeface="Open Sans"/>
                <a:sym typeface="Open Sans"/>
              </a:rPr>
              <a:t>https://www.kaggle.com/moltean/fruits</a:t>
            </a:r>
            <a:endParaRPr>
              <a:latin typeface="Open Sans"/>
              <a:ea typeface="Open Sans"/>
              <a:cs typeface="Open Sans"/>
              <a:sym typeface="Open Sans"/>
            </a:endParaRPr>
          </a:p>
        </p:txBody>
      </p:sp>
      <p:pic>
        <p:nvPicPr>
          <p:cNvPr id="276" name="Google Shape;276;p49"/>
          <p:cNvPicPr preferRelativeResize="0"/>
          <p:nvPr/>
        </p:nvPicPr>
        <p:blipFill>
          <a:blip r:embed="rId3">
            <a:alphaModFix/>
          </a:blip>
          <a:stretch>
            <a:fillRect/>
          </a:stretch>
        </p:blipFill>
        <p:spPr>
          <a:xfrm>
            <a:off x="7675950" y="3223375"/>
            <a:ext cx="952500" cy="952500"/>
          </a:xfrm>
          <a:prstGeom prst="rect">
            <a:avLst/>
          </a:prstGeom>
          <a:noFill/>
          <a:ln>
            <a:noFill/>
          </a:ln>
        </p:spPr>
      </p:pic>
      <p:pic>
        <p:nvPicPr>
          <p:cNvPr id="277" name="Google Shape;277;p49"/>
          <p:cNvPicPr preferRelativeResize="0"/>
          <p:nvPr/>
        </p:nvPicPr>
        <p:blipFill>
          <a:blip r:embed="rId4">
            <a:alphaModFix/>
          </a:blip>
          <a:stretch>
            <a:fillRect/>
          </a:stretch>
        </p:blipFill>
        <p:spPr>
          <a:xfrm>
            <a:off x="6563200" y="3223375"/>
            <a:ext cx="952500" cy="952500"/>
          </a:xfrm>
          <a:prstGeom prst="rect">
            <a:avLst/>
          </a:prstGeom>
          <a:noFill/>
          <a:ln>
            <a:noFill/>
          </a:ln>
        </p:spPr>
      </p:pic>
      <p:pic>
        <p:nvPicPr>
          <p:cNvPr id="278" name="Google Shape;278;p49"/>
          <p:cNvPicPr preferRelativeResize="0"/>
          <p:nvPr/>
        </p:nvPicPr>
        <p:blipFill>
          <a:blip r:embed="rId5">
            <a:alphaModFix/>
          </a:blip>
          <a:stretch>
            <a:fillRect/>
          </a:stretch>
        </p:blipFill>
        <p:spPr>
          <a:xfrm>
            <a:off x="7022800" y="4175875"/>
            <a:ext cx="952500" cy="952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50"/>
          <p:cNvSpPr txBox="1"/>
          <p:nvPr>
            <p:ph type="title"/>
          </p:nvPr>
        </p:nvSpPr>
        <p:spPr>
          <a:xfrm>
            <a:off x="773700" y="169875"/>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Idea for the 1st Solution</a:t>
            </a:r>
            <a:endParaRPr/>
          </a:p>
          <a:p>
            <a:pPr indent="0" lvl="0" marL="0" rtl="0" algn="ctr">
              <a:spcBef>
                <a:spcPts val="0"/>
              </a:spcBef>
              <a:spcAft>
                <a:spcPts val="0"/>
              </a:spcAft>
              <a:buNone/>
            </a:pPr>
            <a:r>
              <a:rPr lang="en" sz="3200"/>
              <a:t>(Dataset 1)</a:t>
            </a:r>
            <a:endParaRPr sz="3200"/>
          </a:p>
        </p:txBody>
      </p:sp>
      <p:sp>
        <p:nvSpPr>
          <p:cNvPr id="284" name="Google Shape;284;p50"/>
          <p:cNvSpPr txBox="1"/>
          <p:nvPr/>
        </p:nvSpPr>
        <p:spPr>
          <a:xfrm>
            <a:off x="919050" y="1563225"/>
            <a:ext cx="736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285" name="Google Shape;285;p50"/>
          <p:cNvSpPr txBox="1"/>
          <p:nvPr/>
        </p:nvSpPr>
        <p:spPr>
          <a:xfrm>
            <a:off x="919050" y="3320400"/>
            <a:ext cx="7393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292929"/>
                </a:solidFill>
                <a:highlight>
                  <a:srgbClr val="FFFFFF"/>
                </a:highlight>
                <a:latin typeface="Georgia"/>
                <a:ea typeface="Georgia"/>
                <a:cs typeface="Georgia"/>
                <a:sym typeface="Georgia"/>
              </a:rPr>
              <a:t>Result: Good</a:t>
            </a:r>
            <a:endParaRPr>
              <a:latin typeface="Open Sans"/>
              <a:ea typeface="Open Sans"/>
              <a:cs typeface="Open Sans"/>
              <a:sym typeface="Open Sans"/>
            </a:endParaRPr>
          </a:p>
        </p:txBody>
      </p:sp>
      <p:sp>
        <p:nvSpPr>
          <p:cNvPr id="286" name="Google Shape;286;p50"/>
          <p:cNvSpPr txBox="1"/>
          <p:nvPr/>
        </p:nvSpPr>
        <p:spPr>
          <a:xfrm>
            <a:off x="1108200" y="2031375"/>
            <a:ext cx="6821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292929"/>
                </a:solidFill>
                <a:highlight>
                  <a:schemeClr val="lt1"/>
                </a:highlight>
                <a:latin typeface="Georgia"/>
                <a:ea typeface="Georgia"/>
                <a:cs typeface="Georgia"/>
                <a:sym typeface="Georgia"/>
              </a:rPr>
              <a:t>Direct load 5000 fruit images to DCGAN</a:t>
            </a:r>
            <a:endParaRPr>
              <a:latin typeface="Open Sans"/>
              <a:ea typeface="Open Sans"/>
              <a:cs typeface="Open Sans"/>
              <a:sym typeface="Open Sans"/>
            </a:endParaRPr>
          </a:p>
        </p:txBody>
      </p:sp>
      <p:sp>
        <p:nvSpPr>
          <p:cNvPr id="287" name="Google Shape;287;p50"/>
          <p:cNvSpPr/>
          <p:nvPr/>
        </p:nvSpPr>
        <p:spPr>
          <a:xfrm>
            <a:off x="4473750" y="2827388"/>
            <a:ext cx="281100" cy="333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51"/>
          <p:cNvSpPr txBox="1"/>
          <p:nvPr>
            <p:ph type="title"/>
          </p:nvPr>
        </p:nvSpPr>
        <p:spPr>
          <a:xfrm>
            <a:off x="773700" y="17475"/>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Dataset 1 - </a:t>
            </a:r>
            <a:r>
              <a:rPr lang="en"/>
              <a:t>Performance - 1st Solution</a:t>
            </a:r>
            <a:endParaRPr/>
          </a:p>
        </p:txBody>
      </p:sp>
      <p:pic>
        <p:nvPicPr>
          <p:cNvPr id="293" name="Google Shape;293;p51"/>
          <p:cNvPicPr preferRelativeResize="0"/>
          <p:nvPr/>
        </p:nvPicPr>
        <p:blipFill>
          <a:blip r:embed="rId3">
            <a:alphaModFix/>
          </a:blip>
          <a:stretch>
            <a:fillRect/>
          </a:stretch>
        </p:blipFill>
        <p:spPr>
          <a:xfrm>
            <a:off x="2486475" y="1049800"/>
            <a:ext cx="3894975" cy="3894975"/>
          </a:xfrm>
          <a:prstGeom prst="rect">
            <a:avLst/>
          </a:prstGeom>
          <a:noFill/>
          <a:ln>
            <a:noFill/>
          </a:ln>
        </p:spPr>
      </p:pic>
      <p:sp>
        <p:nvSpPr>
          <p:cNvPr id="294" name="Google Shape;294;p51"/>
          <p:cNvSpPr txBox="1"/>
          <p:nvPr/>
        </p:nvSpPr>
        <p:spPr>
          <a:xfrm>
            <a:off x="1326000" y="1656925"/>
            <a:ext cx="736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295" name="Google Shape;295;p51"/>
          <p:cNvPicPr preferRelativeResize="0"/>
          <p:nvPr/>
        </p:nvPicPr>
        <p:blipFill>
          <a:blip r:embed="rId4">
            <a:alphaModFix/>
          </a:blip>
          <a:stretch>
            <a:fillRect/>
          </a:stretch>
        </p:blipFill>
        <p:spPr>
          <a:xfrm>
            <a:off x="181425" y="3011600"/>
            <a:ext cx="8505074" cy="1791675"/>
          </a:xfrm>
          <a:prstGeom prst="rect">
            <a:avLst/>
          </a:prstGeom>
          <a:noFill/>
          <a:ln>
            <a:noFill/>
          </a:ln>
        </p:spPr>
      </p:pic>
      <p:sp>
        <p:nvSpPr>
          <p:cNvPr id="296" name="Google Shape;296;p51"/>
          <p:cNvSpPr txBox="1"/>
          <p:nvPr/>
        </p:nvSpPr>
        <p:spPr>
          <a:xfrm>
            <a:off x="948250" y="3390675"/>
            <a:ext cx="193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Open Sans"/>
                <a:ea typeface="Open Sans"/>
                <a:cs typeface="Open Sans"/>
                <a:sym typeface="Open Sans"/>
              </a:rPr>
              <a:t>Stabilized</a:t>
            </a:r>
            <a:r>
              <a:rPr lang="en">
                <a:solidFill>
                  <a:srgbClr val="FF0000"/>
                </a:solidFill>
                <a:latin typeface="Open Sans"/>
                <a:ea typeface="Open Sans"/>
                <a:cs typeface="Open Sans"/>
                <a:sym typeface="Open Sans"/>
              </a:rPr>
              <a:t> G Loss</a:t>
            </a:r>
            <a:endParaRPr>
              <a:solidFill>
                <a:srgbClr val="FF0000"/>
              </a:solidFill>
              <a:latin typeface="Open Sans"/>
              <a:ea typeface="Open Sans"/>
              <a:cs typeface="Open Sans"/>
              <a:sym typeface="Open Sans"/>
            </a:endParaRPr>
          </a:p>
        </p:txBody>
      </p:sp>
      <p:sp>
        <p:nvSpPr>
          <p:cNvPr id="297" name="Google Shape;297;p51"/>
          <p:cNvSpPr txBox="1"/>
          <p:nvPr/>
        </p:nvSpPr>
        <p:spPr>
          <a:xfrm>
            <a:off x="6503600" y="1915650"/>
            <a:ext cx="113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Open Sans"/>
                <a:ea typeface="Open Sans"/>
                <a:cs typeface="Open Sans"/>
                <a:sym typeface="Open Sans"/>
              </a:rPr>
              <a:t>Good</a:t>
            </a:r>
            <a:endParaRPr>
              <a:solidFill>
                <a:srgbClr val="FF0000"/>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p:nvPr/>
        </p:nvSpPr>
        <p:spPr>
          <a:xfrm>
            <a:off x="1193125" y="651700"/>
            <a:ext cx="4722300" cy="13236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6"/>
          <p:cNvSpPr txBox="1"/>
          <p:nvPr>
            <p:ph type="title"/>
          </p:nvPr>
        </p:nvSpPr>
        <p:spPr>
          <a:xfrm>
            <a:off x="311700" y="1507350"/>
            <a:ext cx="8520600" cy="21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8900"/>
              <a:t>User friendly </a:t>
            </a:r>
            <a:r>
              <a:rPr lang="en" sz="8900"/>
              <a:t>Deep learning Applications are very very HARD!</a:t>
            </a:r>
            <a:endParaRPr sz="89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2"/>
          <p:cNvSpPr txBox="1"/>
          <p:nvPr>
            <p:ph type="title"/>
          </p:nvPr>
        </p:nvSpPr>
        <p:spPr>
          <a:xfrm>
            <a:off x="773700" y="169875"/>
            <a:ext cx="7596600" cy="1530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Hyperparameters - 1st Solution</a:t>
            </a:r>
            <a:endParaRPr/>
          </a:p>
          <a:p>
            <a:pPr indent="0" lvl="0" marL="0" rtl="0" algn="ctr">
              <a:spcBef>
                <a:spcPts val="0"/>
              </a:spcBef>
              <a:spcAft>
                <a:spcPts val="0"/>
              </a:spcAft>
              <a:buClr>
                <a:schemeClr val="dk1"/>
              </a:buClr>
              <a:buSzPct val="34375"/>
              <a:buFont typeface="Arial"/>
              <a:buNone/>
            </a:pPr>
            <a:r>
              <a:rPr lang="en" sz="3200"/>
              <a:t>(Dataset 1)</a:t>
            </a:r>
            <a:endParaRPr/>
          </a:p>
          <a:p>
            <a:pPr indent="0" lvl="0" marL="0" rtl="0" algn="ctr">
              <a:spcBef>
                <a:spcPts val="0"/>
              </a:spcBef>
              <a:spcAft>
                <a:spcPts val="0"/>
              </a:spcAft>
              <a:buNone/>
            </a:pPr>
            <a:r>
              <a:t/>
            </a:r>
            <a:endParaRPr/>
          </a:p>
        </p:txBody>
      </p:sp>
      <p:sp>
        <p:nvSpPr>
          <p:cNvPr id="303" name="Google Shape;303;p52"/>
          <p:cNvSpPr txBox="1"/>
          <p:nvPr/>
        </p:nvSpPr>
        <p:spPr>
          <a:xfrm>
            <a:off x="919050" y="1410825"/>
            <a:ext cx="736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graphicFrame>
        <p:nvGraphicFramePr>
          <p:cNvPr id="304" name="Google Shape;304;p52"/>
          <p:cNvGraphicFramePr/>
          <p:nvPr/>
        </p:nvGraphicFramePr>
        <p:xfrm>
          <a:off x="1198575" y="1310915"/>
          <a:ext cx="3000000" cy="3000000"/>
        </p:xfrm>
        <a:graphic>
          <a:graphicData uri="http://schemas.openxmlformats.org/drawingml/2006/table">
            <a:tbl>
              <a:tblPr>
                <a:noFill/>
                <a:tableStyleId>{AC813CC0-19BA-43CB-AB25-739B0BECD748}</a:tableStyleId>
              </a:tblPr>
              <a:tblGrid>
                <a:gridCol w="3373425"/>
                <a:gridCol w="3373425"/>
              </a:tblGrid>
              <a:tr h="342350">
                <a:tc>
                  <a:txBody>
                    <a:bodyPr/>
                    <a:lstStyle/>
                    <a:p>
                      <a:pPr indent="0" lvl="0" marL="0" rtl="0" algn="l">
                        <a:spcBef>
                          <a:spcPts val="0"/>
                        </a:spcBef>
                        <a:spcAft>
                          <a:spcPts val="0"/>
                        </a:spcAft>
                        <a:buNone/>
                      </a:pPr>
                      <a:r>
                        <a:rPr b="1" lang="en" sz="1200"/>
                        <a:t>Hyperparamters</a:t>
                      </a:r>
                      <a:endParaRPr b="1" sz="1200"/>
                    </a:p>
                  </a:txBody>
                  <a:tcPr marT="91425" marB="91425" marR="91425" marL="91425"/>
                </a:tc>
                <a:tc>
                  <a:txBody>
                    <a:bodyPr/>
                    <a:lstStyle/>
                    <a:p>
                      <a:pPr indent="0" lvl="0" marL="0" rtl="0" algn="l">
                        <a:spcBef>
                          <a:spcPts val="0"/>
                        </a:spcBef>
                        <a:spcAft>
                          <a:spcPts val="0"/>
                        </a:spcAft>
                        <a:buNone/>
                      </a:pPr>
                      <a:r>
                        <a:rPr b="1" lang="en" sz="1200"/>
                        <a:t>Value</a:t>
                      </a:r>
                      <a:endParaRPr b="1" sz="1200"/>
                    </a:p>
                  </a:txBody>
                  <a:tcPr marT="91425" marB="91425" marR="91425" marL="91425"/>
                </a:tc>
              </a:tr>
              <a:tr h="342350">
                <a:tc>
                  <a:txBody>
                    <a:bodyPr/>
                    <a:lstStyle/>
                    <a:p>
                      <a:pPr indent="0" lvl="0" marL="0" rtl="0" algn="l">
                        <a:spcBef>
                          <a:spcPts val="0"/>
                        </a:spcBef>
                        <a:spcAft>
                          <a:spcPts val="0"/>
                        </a:spcAft>
                        <a:buNone/>
                      </a:pPr>
                      <a:r>
                        <a:rPr lang="en" sz="1200"/>
                        <a:t>Number of CNN Layers</a:t>
                      </a:r>
                      <a:endParaRPr sz="1200"/>
                    </a:p>
                  </a:txBody>
                  <a:tcPr marT="91425" marB="91425" marR="91425" marL="91425"/>
                </a:tc>
                <a:tc>
                  <a:txBody>
                    <a:bodyPr/>
                    <a:lstStyle/>
                    <a:p>
                      <a:pPr indent="0" lvl="0" marL="0" rtl="0" algn="l">
                        <a:spcBef>
                          <a:spcPts val="0"/>
                        </a:spcBef>
                        <a:spcAft>
                          <a:spcPts val="0"/>
                        </a:spcAft>
                        <a:buNone/>
                      </a:pPr>
                      <a:r>
                        <a:rPr lang="en" sz="1200"/>
                        <a:t>5</a:t>
                      </a:r>
                      <a:endParaRPr sz="1200"/>
                    </a:p>
                  </a:txBody>
                  <a:tcPr marT="91425" marB="91425" marR="91425" marL="91425"/>
                </a:tc>
              </a:tr>
              <a:tr h="342350">
                <a:tc>
                  <a:txBody>
                    <a:bodyPr/>
                    <a:lstStyle/>
                    <a:p>
                      <a:pPr indent="0" lvl="0" marL="0" rtl="0" algn="l">
                        <a:spcBef>
                          <a:spcPts val="0"/>
                        </a:spcBef>
                        <a:spcAft>
                          <a:spcPts val="0"/>
                        </a:spcAft>
                        <a:buNone/>
                      </a:pPr>
                      <a:r>
                        <a:rPr lang="en" sz="1200"/>
                        <a:t>Input image size</a:t>
                      </a:r>
                      <a:endParaRPr sz="1200"/>
                    </a:p>
                  </a:txBody>
                  <a:tcPr marT="91425" marB="91425" marR="91425" marL="91425"/>
                </a:tc>
                <a:tc>
                  <a:txBody>
                    <a:bodyPr/>
                    <a:lstStyle/>
                    <a:p>
                      <a:pPr indent="0" lvl="0" marL="0" rtl="0" algn="l">
                        <a:spcBef>
                          <a:spcPts val="0"/>
                        </a:spcBef>
                        <a:spcAft>
                          <a:spcPts val="0"/>
                        </a:spcAft>
                        <a:buNone/>
                      </a:pPr>
                      <a:r>
                        <a:rPr lang="en" sz="1200"/>
                        <a:t>64</a:t>
                      </a:r>
                      <a:r>
                        <a:rPr lang="en" sz="1200"/>
                        <a:t>x64</a:t>
                      </a:r>
                      <a:endParaRPr sz="1200"/>
                    </a:p>
                  </a:txBody>
                  <a:tcPr marT="91425" marB="91425" marR="91425" marL="91425"/>
                </a:tc>
              </a:tr>
              <a:tr h="342350">
                <a:tc>
                  <a:txBody>
                    <a:bodyPr/>
                    <a:lstStyle/>
                    <a:p>
                      <a:pPr indent="0" lvl="0" marL="0" rtl="0" algn="l">
                        <a:spcBef>
                          <a:spcPts val="0"/>
                        </a:spcBef>
                        <a:spcAft>
                          <a:spcPts val="0"/>
                        </a:spcAft>
                        <a:buNone/>
                      </a:pPr>
                      <a:r>
                        <a:rPr lang="en" sz="1200"/>
                        <a:t>Batch Size</a:t>
                      </a:r>
                      <a:endParaRPr sz="1200"/>
                    </a:p>
                  </a:txBody>
                  <a:tcPr marT="91425" marB="91425" marR="91425" marL="91425"/>
                </a:tc>
                <a:tc>
                  <a:txBody>
                    <a:bodyPr/>
                    <a:lstStyle/>
                    <a:p>
                      <a:pPr indent="0" lvl="0" marL="0" rtl="0" algn="l">
                        <a:spcBef>
                          <a:spcPts val="0"/>
                        </a:spcBef>
                        <a:spcAft>
                          <a:spcPts val="0"/>
                        </a:spcAft>
                        <a:buNone/>
                      </a:pPr>
                      <a:r>
                        <a:rPr lang="en" sz="1200"/>
                        <a:t>64</a:t>
                      </a:r>
                      <a:endParaRPr sz="1200"/>
                    </a:p>
                  </a:txBody>
                  <a:tcPr marT="91425" marB="91425" marR="91425" marL="91425"/>
                </a:tc>
              </a:tr>
              <a:tr h="342350">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Optimizer &amp; Learning Rate</a:t>
                      </a:r>
                      <a:endParaRPr sz="1200"/>
                    </a:p>
                  </a:txBody>
                  <a:tcPr marT="91425" marB="91425" marR="91425" marL="91425"/>
                </a:tc>
                <a:tc>
                  <a:txBody>
                    <a:bodyPr/>
                    <a:lstStyle/>
                    <a:p>
                      <a:pPr indent="0" lvl="0" marL="0" rtl="0" algn="l">
                        <a:spcBef>
                          <a:spcPts val="0"/>
                        </a:spcBef>
                        <a:spcAft>
                          <a:spcPts val="0"/>
                        </a:spcAft>
                        <a:buNone/>
                      </a:pPr>
                      <a:r>
                        <a:rPr lang="en" sz="1200"/>
                        <a:t>tf.compat.v1.train.AdamOptimizer(1e-4)</a:t>
                      </a:r>
                      <a:endParaRPr sz="1200"/>
                    </a:p>
                  </a:txBody>
                  <a:tcPr marT="91425" marB="91425" marR="91425" marL="91425"/>
                </a:tc>
              </a:tr>
              <a:tr h="342350">
                <a:tc>
                  <a:txBody>
                    <a:bodyPr/>
                    <a:lstStyle/>
                    <a:p>
                      <a:pPr indent="0" lvl="0" marL="0" rtl="0" algn="l">
                        <a:spcBef>
                          <a:spcPts val="0"/>
                        </a:spcBef>
                        <a:spcAft>
                          <a:spcPts val="0"/>
                        </a:spcAft>
                        <a:buNone/>
                      </a:pPr>
                      <a:r>
                        <a:rPr lang="en" sz="1200"/>
                        <a:t>Activation Function</a:t>
                      </a:r>
                      <a:endParaRPr sz="1200"/>
                    </a:p>
                  </a:txBody>
                  <a:tcPr marT="91425" marB="91425" marR="91425" marL="91425"/>
                </a:tc>
                <a:tc>
                  <a:txBody>
                    <a:bodyPr/>
                    <a:lstStyle/>
                    <a:p>
                      <a:pPr indent="0" lvl="0" marL="0" rtl="0" algn="l">
                        <a:spcBef>
                          <a:spcPts val="0"/>
                        </a:spcBef>
                        <a:spcAft>
                          <a:spcPts val="0"/>
                        </a:spcAft>
                        <a:buNone/>
                      </a:pPr>
                      <a:r>
                        <a:rPr lang="en" sz="1200"/>
                        <a:t>LeakyRelu (alpha = 0.2)</a:t>
                      </a:r>
                      <a:endParaRPr sz="1200"/>
                    </a:p>
                  </a:txBody>
                  <a:tcPr marT="91425" marB="91425" marR="91425" marL="91425"/>
                </a:tc>
              </a:tr>
              <a:tr h="342350">
                <a:tc>
                  <a:txBody>
                    <a:bodyPr/>
                    <a:lstStyle/>
                    <a:p>
                      <a:pPr indent="0" lvl="0" marL="0" rtl="0" algn="l">
                        <a:spcBef>
                          <a:spcPts val="0"/>
                        </a:spcBef>
                        <a:spcAft>
                          <a:spcPts val="0"/>
                        </a:spcAft>
                        <a:buNone/>
                      </a:pPr>
                      <a:r>
                        <a:rPr lang="en" sz="1200"/>
                        <a:t>Regularization</a:t>
                      </a:r>
                      <a:endParaRPr sz="1200"/>
                    </a:p>
                  </a:txBody>
                  <a:tcPr marT="91425" marB="91425" marR="91425" marL="91425"/>
                </a:tc>
                <a:tc>
                  <a:txBody>
                    <a:bodyPr/>
                    <a:lstStyle/>
                    <a:p>
                      <a:pPr indent="0" lvl="0" marL="0" rtl="0" algn="l">
                        <a:spcBef>
                          <a:spcPts val="0"/>
                        </a:spcBef>
                        <a:spcAft>
                          <a:spcPts val="0"/>
                        </a:spcAft>
                        <a:buNone/>
                      </a:pPr>
                      <a:r>
                        <a:rPr lang="en" sz="1200"/>
                        <a:t>Dropout 0.3</a:t>
                      </a:r>
                      <a:endParaRPr sz="1200"/>
                    </a:p>
                  </a:txBody>
                  <a:tcPr marT="91425" marB="91425" marR="91425" marL="91425"/>
                </a:tc>
              </a:tr>
              <a:tr h="342350">
                <a:tc>
                  <a:txBody>
                    <a:bodyPr/>
                    <a:lstStyle/>
                    <a:p>
                      <a:pPr indent="0" lvl="0" marL="0" rtl="0" algn="l">
                        <a:spcBef>
                          <a:spcPts val="0"/>
                        </a:spcBef>
                        <a:spcAft>
                          <a:spcPts val="0"/>
                        </a:spcAft>
                        <a:buNone/>
                      </a:pPr>
                      <a:r>
                        <a:rPr lang="en" sz="1200"/>
                        <a:t>Loss Function</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tf.compat.v1.losses.sigmoid_cross_entropy</a:t>
                      </a:r>
                      <a:endParaRPr sz="1200"/>
                    </a:p>
                  </a:txBody>
                  <a:tcPr marT="91425" marB="91425" marR="91425" marL="91425"/>
                </a:tc>
              </a:tr>
              <a:tr h="342350">
                <a:tc>
                  <a:txBody>
                    <a:bodyPr/>
                    <a:lstStyle/>
                    <a:p>
                      <a:pPr indent="0" lvl="0" marL="0" rtl="0" algn="l">
                        <a:spcBef>
                          <a:spcPts val="0"/>
                        </a:spcBef>
                        <a:spcAft>
                          <a:spcPts val="0"/>
                        </a:spcAft>
                        <a:buNone/>
                      </a:pPr>
                      <a:r>
                        <a:rPr lang="en" sz="1200"/>
                        <a:t>epoch</a:t>
                      </a:r>
                      <a:endParaRPr sz="1200"/>
                    </a:p>
                  </a:txBody>
                  <a:tcPr marT="91425" marB="91425" marR="91425" marL="91425"/>
                </a:tc>
                <a:tc>
                  <a:txBody>
                    <a:bodyPr/>
                    <a:lstStyle/>
                    <a:p>
                      <a:pPr indent="0" lvl="0" marL="0" rtl="0" algn="l">
                        <a:spcBef>
                          <a:spcPts val="0"/>
                        </a:spcBef>
                        <a:spcAft>
                          <a:spcPts val="0"/>
                        </a:spcAft>
                        <a:buNone/>
                      </a:pPr>
                      <a:r>
                        <a:rPr lang="en" sz="1200"/>
                        <a:t>1000</a:t>
                      </a:r>
                      <a:endParaRPr sz="1200"/>
                    </a:p>
                  </a:txBody>
                  <a:tcPr marT="91425" marB="91425" marR="91425" marL="91425"/>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3"/>
          <p:cNvSpPr txBox="1"/>
          <p:nvPr>
            <p:ph type="title"/>
          </p:nvPr>
        </p:nvSpPr>
        <p:spPr>
          <a:xfrm>
            <a:off x="773700" y="979725"/>
            <a:ext cx="7596600" cy="19110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Try a complicated scene with the same DCGAN…..</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solidFill>
                  <a:srgbClr val="FF0000"/>
                </a:solidFill>
              </a:rPr>
              <a:t>Worker hard hat datasets</a:t>
            </a:r>
            <a:endParaRPr>
              <a:solidFill>
                <a:srgbClr val="FF0000"/>
              </a:solidFill>
            </a:endParaRPr>
          </a:p>
        </p:txBody>
      </p:sp>
      <p:sp>
        <p:nvSpPr>
          <p:cNvPr id="310" name="Google Shape;310;p53"/>
          <p:cNvSpPr txBox="1"/>
          <p:nvPr/>
        </p:nvSpPr>
        <p:spPr>
          <a:xfrm>
            <a:off x="1009800" y="2317950"/>
            <a:ext cx="736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311" name="Google Shape;311;p53"/>
          <p:cNvPicPr preferRelativeResize="0"/>
          <p:nvPr/>
        </p:nvPicPr>
        <p:blipFill>
          <a:blip r:embed="rId3">
            <a:alphaModFix/>
          </a:blip>
          <a:stretch>
            <a:fillRect/>
          </a:stretch>
        </p:blipFill>
        <p:spPr>
          <a:xfrm>
            <a:off x="3667925" y="3043475"/>
            <a:ext cx="1530600" cy="15306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4"/>
          <p:cNvSpPr txBox="1"/>
          <p:nvPr>
            <p:ph type="title"/>
          </p:nvPr>
        </p:nvSpPr>
        <p:spPr>
          <a:xfrm>
            <a:off x="773700" y="169875"/>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Datasets 2</a:t>
            </a:r>
            <a:endParaRPr/>
          </a:p>
        </p:txBody>
      </p:sp>
      <p:sp>
        <p:nvSpPr>
          <p:cNvPr id="317" name="Google Shape;317;p54"/>
          <p:cNvSpPr txBox="1"/>
          <p:nvPr/>
        </p:nvSpPr>
        <p:spPr>
          <a:xfrm>
            <a:off x="919050" y="1410825"/>
            <a:ext cx="73605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Title:</a:t>
            </a:r>
            <a:r>
              <a:rPr lang="en">
                <a:latin typeface="Open Sans"/>
                <a:ea typeface="Open Sans"/>
                <a:cs typeface="Open Sans"/>
                <a:sym typeface="Open Sans"/>
              </a:rPr>
              <a:t> Hard Hat Worker Dataset</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b="1" lang="en">
                <a:latin typeface="Open Sans"/>
                <a:ea typeface="Open Sans"/>
                <a:cs typeface="Open Sans"/>
                <a:sym typeface="Open Sans"/>
              </a:rPr>
              <a:t>Type:</a:t>
            </a:r>
            <a:r>
              <a:rPr lang="en">
                <a:latin typeface="Open Sans"/>
                <a:ea typeface="Open Sans"/>
                <a:cs typeface="Open Sans"/>
                <a:sym typeface="Open Sans"/>
              </a:rPr>
              <a:t> Images of construction worker at construction site in which contain helmet, workers, site environment, equipments etc </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b="1" lang="en">
                <a:latin typeface="Open Sans"/>
                <a:ea typeface="Open Sans"/>
                <a:cs typeface="Open Sans"/>
                <a:sym typeface="Open Sans"/>
              </a:rPr>
              <a:t>Purpose of use:</a:t>
            </a:r>
            <a:r>
              <a:rPr lang="en">
                <a:latin typeface="Open Sans"/>
                <a:ea typeface="Open Sans"/>
                <a:cs typeface="Open Sans"/>
                <a:sym typeface="Open Sans"/>
              </a:rPr>
              <a:t> The Dataset includes images which have comparatively complicated scene than Fruits360 datasets</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b="1" lang="en">
                <a:latin typeface="Open Sans"/>
                <a:ea typeface="Open Sans"/>
                <a:cs typeface="Open Sans"/>
                <a:sym typeface="Open Sans"/>
              </a:rPr>
              <a:t>Size: </a:t>
            </a:r>
            <a:r>
              <a:rPr lang="en">
                <a:latin typeface="Open Sans"/>
                <a:ea typeface="Open Sans"/>
                <a:cs typeface="Open Sans"/>
                <a:sym typeface="Open Sans"/>
              </a:rPr>
              <a:t>5000</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b="1" lang="en">
                <a:latin typeface="Open Sans"/>
                <a:ea typeface="Open Sans"/>
                <a:cs typeface="Open Sans"/>
                <a:sym typeface="Open Sans"/>
              </a:rPr>
              <a:t>Publised Date:</a:t>
            </a:r>
            <a:r>
              <a:rPr lang="en">
                <a:latin typeface="Open Sans"/>
                <a:ea typeface="Open Sans"/>
                <a:cs typeface="Open Sans"/>
                <a:sym typeface="Open Sans"/>
              </a:rPr>
              <a:t> 28 Jul 2020</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b="1" lang="en">
                <a:latin typeface="Open Sans"/>
                <a:ea typeface="Open Sans"/>
                <a:cs typeface="Open Sans"/>
                <a:sym typeface="Open Sans"/>
              </a:rPr>
              <a:t>Credit to: </a:t>
            </a:r>
            <a:r>
              <a:rPr lang="en">
                <a:latin typeface="Open Sans"/>
                <a:ea typeface="Open Sans"/>
                <a:cs typeface="Open Sans"/>
                <a:sym typeface="Open Sans"/>
              </a:rPr>
              <a:t>https://makeml.app/datasets/hard-hat-workers</a:t>
            </a:r>
            <a:endParaRPr>
              <a:latin typeface="Open Sans"/>
              <a:ea typeface="Open Sans"/>
              <a:cs typeface="Open Sans"/>
              <a:sym typeface="Open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5"/>
          <p:cNvSpPr txBox="1"/>
          <p:nvPr>
            <p:ph type="title"/>
          </p:nvPr>
        </p:nvSpPr>
        <p:spPr>
          <a:xfrm>
            <a:off x="773700" y="169875"/>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Idea for the</a:t>
            </a:r>
            <a:r>
              <a:rPr lang="en"/>
              <a:t> 1st Solution</a:t>
            </a:r>
            <a:endParaRPr/>
          </a:p>
          <a:p>
            <a:pPr indent="0" lvl="0" marL="0" rtl="0" algn="ctr">
              <a:spcBef>
                <a:spcPts val="0"/>
              </a:spcBef>
              <a:spcAft>
                <a:spcPts val="0"/>
              </a:spcAft>
              <a:buClr>
                <a:schemeClr val="dk1"/>
              </a:buClr>
              <a:buSzPts val="1100"/>
              <a:buFont typeface="Arial"/>
              <a:buNone/>
            </a:pPr>
            <a:r>
              <a:rPr lang="en" sz="3200"/>
              <a:t>(Dataset 2)</a:t>
            </a:r>
            <a:endParaRPr/>
          </a:p>
        </p:txBody>
      </p:sp>
      <p:sp>
        <p:nvSpPr>
          <p:cNvPr id="323" name="Google Shape;323;p55"/>
          <p:cNvSpPr txBox="1"/>
          <p:nvPr/>
        </p:nvSpPr>
        <p:spPr>
          <a:xfrm>
            <a:off x="919050" y="1410825"/>
            <a:ext cx="736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324" name="Google Shape;324;p55"/>
          <p:cNvSpPr txBox="1"/>
          <p:nvPr/>
        </p:nvSpPr>
        <p:spPr>
          <a:xfrm>
            <a:off x="1080825" y="2233200"/>
            <a:ext cx="6858000" cy="9234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lang="en" sz="1600">
                <a:solidFill>
                  <a:srgbClr val="292929"/>
                </a:solidFill>
                <a:highlight>
                  <a:srgbClr val="FFFFFF"/>
                </a:highlight>
              </a:rPr>
              <a:t>Simply follow the model architecture and hyperparameters used for Fruit datasets</a:t>
            </a:r>
            <a:endParaRPr sz="1600"/>
          </a:p>
          <a:p>
            <a:pPr indent="0" lvl="0" marL="0" rtl="0" algn="l">
              <a:spcBef>
                <a:spcPts val="0"/>
              </a:spcBef>
              <a:spcAft>
                <a:spcPts val="0"/>
              </a:spcAft>
              <a:buNone/>
            </a:pPr>
            <a:r>
              <a:t/>
            </a:r>
            <a:endParaRPr sz="1600"/>
          </a:p>
        </p:txBody>
      </p:sp>
      <p:sp>
        <p:nvSpPr>
          <p:cNvPr id="325" name="Google Shape;325;p55"/>
          <p:cNvSpPr txBox="1"/>
          <p:nvPr/>
        </p:nvSpPr>
        <p:spPr>
          <a:xfrm>
            <a:off x="919050" y="3625200"/>
            <a:ext cx="7393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292929"/>
                </a:solidFill>
                <a:highlight>
                  <a:srgbClr val="FFFFFF"/>
                </a:highlight>
                <a:latin typeface="Georgia"/>
                <a:ea typeface="Georgia"/>
                <a:cs typeface="Georgia"/>
                <a:sym typeface="Georgia"/>
              </a:rPr>
              <a:t>Result: Room to improve</a:t>
            </a:r>
            <a:endParaRPr>
              <a:latin typeface="Open Sans"/>
              <a:ea typeface="Open Sans"/>
              <a:cs typeface="Open Sans"/>
              <a:sym typeface="Open Sans"/>
            </a:endParaRPr>
          </a:p>
        </p:txBody>
      </p:sp>
      <p:sp>
        <p:nvSpPr>
          <p:cNvPr id="326" name="Google Shape;326;p55"/>
          <p:cNvSpPr/>
          <p:nvPr/>
        </p:nvSpPr>
        <p:spPr>
          <a:xfrm>
            <a:off x="4473750" y="3132188"/>
            <a:ext cx="281100" cy="333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6"/>
          <p:cNvSpPr txBox="1"/>
          <p:nvPr>
            <p:ph type="title"/>
          </p:nvPr>
        </p:nvSpPr>
        <p:spPr>
          <a:xfrm>
            <a:off x="773700" y="-211125"/>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Dataset 2 - </a:t>
            </a:r>
            <a:r>
              <a:rPr lang="en"/>
              <a:t>Performance -1st Solution</a:t>
            </a:r>
            <a:endParaRPr/>
          </a:p>
        </p:txBody>
      </p:sp>
      <p:sp>
        <p:nvSpPr>
          <p:cNvPr id="332" name="Google Shape;332;p56"/>
          <p:cNvSpPr txBox="1"/>
          <p:nvPr/>
        </p:nvSpPr>
        <p:spPr>
          <a:xfrm>
            <a:off x="1300050" y="1410825"/>
            <a:ext cx="736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333" name="Google Shape;333;p56"/>
          <p:cNvPicPr preferRelativeResize="0"/>
          <p:nvPr/>
        </p:nvPicPr>
        <p:blipFill>
          <a:blip r:embed="rId3">
            <a:alphaModFix/>
          </a:blip>
          <a:stretch>
            <a:fillRect/>
          </a:stretch>
        </p:blipFill>
        <p:spPr>
          <a:xfrm>
            <a:off x="525450" y="2500349"/>
            <a:ext cx="8322524" cy="2380925"/>
          </a:xfrm>
          <a:prstGeom prst="rect">
            <a:avLst/>
          </a:prstGeom>
          <a:noFill/>
          <a:ln>
            <a:noFill/>
          </a:ln>
        </p:spPr>
      </p:pic>
      <p:pic>
        <p:nvPicPr>
          <p:cNvPr id="334" name="Google Shape;334;p56"/>
          <p:cNvPicPr preferRelativeResize="0"/>
          <p:nvPr/>
        </p:nvPicPr>
        <p:blipFill>
          <a:blip r:embed="rId4">
            <a:alphaModFix/>
          </a:blip>
          <a:stretch>
            <a:fillRect/>
          </a:stretch>
        </p:blipFill>
        <p:spPr>
          <a:xfrm>
            <a:off x="3162713" y="929375"/>
            <a:ext cx="3048000" cy="1543050"/>
          </a:xfrm>
          <a:prstGeom prst="rect">
            <a:avLst/>
          </a:prstGeom>
          <a:noFill/>
          <a:ln>
            <a:noFill/>
          </a:ln>
        </p:spPr>
      </p:pic>
      <p:sp>
        <p:nvSpPr>
          <p:cNvPr id="335" name="Google Shape;335;p56"/>
          <p:cNvSpPr txBox="1"/>
          <p:nvPr/>
        </p:nvSpPr>
        <p:spPr>
          <a:xfrm>
            <a:off x="1484625" y="2768100"/>
            <a:ext cx="336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Open Sans"/>
                <a:ea typeface="Open Sans"/>
                <a:cs typeface="Open Sans"/>
                <a:sym typeface="Open Sans"/>
              </a:rPr>
              <a:t>Both D &amp; G Loss are unstable</a:t>
            </a:r>
            <a:endParaRPr>
              <a:solidFill>
                <a:srgbClr val="FF0000"/>
              </a:solidFill>
              <a:latin typeface="Open Sans"/>
              <a:ea typeface="Open Sans"/>
              <a:cs typeface="Open Sans"/>
              <a:sym typeface="Open Sans"/>
            </a:endParaRPr>
          </a:p>
        </p:txBody>
      </p:sp>
      <p:sp>
        <p:nvSpPr>
          <p:cNvPr id="336" name="Google Shape;336;p56"/>
          <p:cNvSpPr txBox="1"/>
          <p:nvPr/>
        </p:nvSpPr>
        <p:spPr>
          <a:xfrm>
            <a:off x="6541900" y="1561250"/>
            <a:ext cx="113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Open Sans"/>
                <a:ea typeface="Open Sans"/>
                <a:cs typeface="Open Sans"/>
                <a:sym typeface="Open Sans"/>
              </a:rPr>
              <a:t>Not </a:t>
            </a:r>
            <a:r>
              <a:rPr lang="en">
                <a:solidFill>
                  <a:srgbClr val="FF0000"/>
                </a:solidFill>
                <a:latin typeface="Open Sans"/>
                <a:ea typeface="Open Sans"/>
                <a:cs typeface="Open Sans"/>
                <a:sym typeface="Open Sans"/>
              </a:rPr>
              <a:t>Good</a:t>
            </a:r>
            <a:endParaRPr>
              <a:solidFill>
                <a:srgbClr val="FF0000"/>
              </a:solidFill>
              <a:latin typeface="Open Sans"/>
              <a:ea typeface="Open Sans"/>
              <a:cs typeface="Open Sans"/>
              <a:sym typeface="Open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7"/>
          <p:cNvSpPr txBox="1"/>
          <p:nvPr>
            <p:ph type="title"/>
          </p:nvPr>
        </p:nvSpPr>
        <p:spPr>
          <a:xfrm>
            <a:off x="773700" y="-119775"/>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Hyperparameters</a:t>
            </a:r>
            <a:r>
              <a:rPr lang="en"/>
              <a:t> - 1st Solution</a:t>
            </a:r>
            <a:endParaRPr/>
          </a:p>
          <a:p>
            <a:pPr indent="0" lvl="0" marL="0" rtl="0" algn="ctr">
              <a:spcBef>
                <a:spcPts val="0"/>
              </a:spcBef>
              <a:spcAft>
                <a:spcPts val="0"/>
              </a:spcAft>
              <a:buClr>
                <a:schemeClr val="dk1"/>
              </a:buClr>
              <a:buSzPts val="1100"/>
              <a:buFont typeface="Arial"/>
              <a:buNone/>
            </a:pPr>
            <a:r>
              <a:rPr lang="en" sz="3200"/>
              <a:t>(Dataset 2)</a:t>
            </a:r>
            <a:endParaRPr/>
          </a:p>
        </p:txBody>
      </p:sp>
      <p:sp>
        <p:nvSpPr>
          <p:cNvPr id="342" name="Google Shape;342;p57"/>
          <p:cNvSpPr txBox="1"/>
          <p:nvPr/>
        </p:nvSpPr>
        <p:spPr>
          <a:xfrm>
            <a:off x="1300050" y="1410825"/>
            <a:ext cx="736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graphicFrame>
        <p:nvGraphicFramePr>
          <p:cNvPr id="343" name="Google Shape;343;p57"/>
          <p:cNvGraphicFramePr/>
          <p:nvPr/>
        </p:nvGraphicFramePr>
        <p:xfrm>
          <a:off x="1198575" y="1319465"/>
          <a:ext cx="3000000" cy="3000000"/>
        </p:xfrm>
        <a:graphic>
          <a:graphicData uri="http://schemas.openxmlformats.org/drawingml/2006/table">
            <a:tbl>
              <a:tblPr>
                <a:noFill/>
                <a:tableStyleId>{AC813CC0-19BA-43CB-AB25-739B0BECD748}</a:tableStyleId>
              </a:tblPr>
              <a:tblGrid>
                <a:gridCol w="3373425"/>
                <a:gridCol w="3373425"/>
              </a:tblGrid>
              <a:tr h="342350">
                <a:tc>
                  <a:txBody>
                    <a:bodyPr/>
                    <a:lstStyle/>
                    <a:p>
                      <a:pPr indent="0" lvl="0" marL="0" rtl="0" algn="l">
                        <a:spcBef>
                          <a:spcPts val="0"/>
                        </a:spcBef>
                        <a:spcAft>
                          <a:spcPts val="0"/>
                        </a:spcAft>
                        <a:buNone/>
                      </a:pPr>
                      <a:r>
                        <a:rPr b="1" lang="en" sz="1200"/>
                        <a:t>Hyperparamters</a:t>
                      </a:r>
                      <a:endParaRPr b="1" sz="1200"/>
                    </a:p>
                  </a:txBody>
                  <a:tcPr marT="91425" marB="91425" marR="91425" marL="91425"/>
                </a:tc>
                <a:tc>
                  <a:txBody>
                    <a:bodyPr/>
                    <a:lstStyle/>
                    <a:p>
                      <a:pPr indent="0" lvl="0" marL="0" rtl="0" algn="l">
                        <a:spcBef>
                          <a:spcPts val="0"/>
                        </a:spcBef>
                        <a:spcAft>
                          <a:spcPts val="0"/>
                        </a:spcAft>
                        <a:buNone/>
                      </a:pPr>
                      <a:r>
                        <a:rPr b="1" lang="en" sz="1200"/>
                        <a:t>Value</a:t>
                      </a:r>
                      <a:endParaRPr b="1" sz="1200"/>
                    </a:p>
                  </a:txBody>
                  <a:tcPr marT="91425" marB="91425" marR="91425" marL="91425"/>
                </a:tc>
              </a:tr>
              <a:tr h="342350">
                <a:tc>
                  <a:txBody>
                    <a:bodyPr/>
                    <a:lstStyle/>
                    <a:p>
                      <a:pPr indent="0" lvl="0" marL="0" rtl="0" algn="l">
                        <a:spcBef>
                          <a:spcPts val="0"/>
                        </a:spcBef>
                        <a:spcAft>
                          <a:spcPts val="0"/>
                        </a:spcAft>
                        <a:buNone/>
                      </a:pPr>
                      <a:r>
                        <a:rPr lang="en" sz="1200"/>
                        <a:t>Number of CNN Layers</a:t>
                      </a:r>
                      <a:endParaRPr sz="1200"/>
                    </a:p>
                  </a:txBody>
                  <a:tcPr marT="91425" marB="91425" marR="91425" marL="91425"/>
                </a:tc>
                <a:tc>
                  <a:txBody>
                    <a:bodyPr/>
                    <a:lstStyle/>
                    <a:p>
                      <a:pPr indent="0" lvl="0" marL="0" rtl="0" algn="l">
                        <a:spcBef>
                          <a:spcPts val="0"/>
                        </a:spcBef>
                        <a:spcAft>
                          <a:spcPts val="0"/>
                        </a:spcAft>
                        <a:buNone/>
                      </a:pPr>
                      <a:r>
                        <a:rPr lang="en" sz="1200"/>
                        <a:t>5</a:t>
                      </a:r>
                      <a:endParaRPr sz="1200"/>
                    </a:p>
                  </a:txBody>
                  <a:tcPr marT="91425" marB="91425" marR="91425" marL="91425"/>
                </a:tc>
              </a:tr>
              <a:tr h="342350">
                <a:tc>
                  <a:txBody>
                    <a:bodyPr/>
                    <a:lstStyle/>
                    <a:p>
                      <a:pPr indent="0" lvl="0" marL="0" rtl="0" algn="l">
                        <a:spcBef>
                          <a:spcPts val="0"/>
                        </a:spcBef>
                        <a:spcAft>
                          <a:spcPts val="0"/>
                        </a:spcAft>
                        <a:buNone/>
                      </a:pPr>
                      <a:r>
                        <a:rPr lang="en" sz="1200"/>
                        <a:t>Input image size</a:t>
                      </a:r>
                      <a:endParaRPr sz="1200"/>
                    </a:p>
                  </a:txBody>
                  <a:tcPr marT="91425" marB="91425" marR="91425" marL="91425"/>
                </a:tc>
                <a:tc>
                  <a:txBody>
                    <a:bodyPr/>
                    <a:lstStyle/>
                    <a:p>
                      <a:pPr indent="0" lvl="0" marL="0" rtl="0" algn="l">
                        <a:spcBef>
                          <a:spcPts val="0"/>
                        </a:spcBef>
                        <a:spcAft>
                          <a:spcPts val="0"/>
                        </a:spcAft>
                        <a:buNone/>
                      </a:pPr>
                      <a:r>
                        <a:rPr lang="en" sz="1200"/>
                        <a:t>64x64</a:t>
                      </a:r>
                      <a:endParaRPr sz="1200"/>
                    </a:p>
                  </a:txBody>
                  <a:tcPr marT="91425" marB="91425" marR="91425" marL="91425"/>
                </a:tc>
              </a:tr>
              <a:tr h="342350">
                <a:tc>
                  <a:txBody>
                    <a:bodyPr/>
                    <a:lstStyle/>
                    <a:p>
                      <a:pPr indent="0" lvl="0" marL="0" rtl="0" algn="l">
                        <a:spcBef>
                          <a:spcPts val="0"/>
                        </a:spcBef>
                        <a:spcAft>
                          <a:spcPts val="0"/>
                        </a:spcAft>
                        <a:buNone/>
                      </a:pPr>
                      <a:r>
                        <a:rPr lang="en" sz="1200"/>
                        <a:t>Batch Size</a:t>
                      </a:r>
                      <a:endParaRPr sz="1200"/>
                    </a:p>
                  </a:txBody>
                  <a:tcPr marT="91425" marB="91425" marR="91425" marL="91425"/>
                </a:tc>
                <a:tc>
                  <a:txBody>
                    <a:bodyPr/>
                    <a:lstStyle/>
                    <a:p>
                      <a:pPr indent="0" lvl="0" marL="0" rtl="0" algn="l">
                        <a:spcBef>
                          <a:spcPts val="0"/>
                        </a:spcBef>
                        <a:spcAft>
                          <a:spcPts val="0"/>
                        </a:spcAft>
                        <a:buNone/>
                      </a:pPr>
                      <a:r>
                        <a:rPr lang="en" sz="1200"/>
                        <a:t>64</a:t>
                      </a:r>
                      <a:endParaRPr sz="1200"/>
                    </a:p>
                  </a:txBody>
                  <a:tcPr marT="91425" marB="91425" marR="91425" marL="91425"/>
                </a:tc>
              </a:tr>
              <a:tr h="342350">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Optimizer &amp; Learning Rate</a:t>
                      </a:r>
                      <a:endParaRPr sz="1200"/>
                    </a:p>
                  </a:txBody>
                  <a:tcPr marT="91425" marB="91425" marR="91425" marL="91425"/>
                </a:tc>
                <a:tc>
                  <a:txBody>
                    <a:bodyPr/>
                    <a:lstStyle/>
                    <a:p>
                      <a:pPr indent="0" lvl="0" marL="0" rtl="0" algn="l">
                        <a:spcBef>
                          <a:spcPts val="0"/>
                        </a:spcBef>
                        <a:spcAft>
                          <a:spcPts val="0"/>
                        </a:spcAft>
                        <a:buNone/>
                      </a:pPr>
                      <a:r>
                        <a:rPr lang="en" sz="1200"/>
                        <a:t>tf.compat.v1.train.AdamOptimizer(1e-4)</a:t>
                      </a:r>
                      <a:endParaRPr sz="1200"/>
                    </a:p>
                  </a:txBody>
                  <a:tcPr marT="91425" marB="91425" marR="91425" marL="91425"/>
                </a:tc>
              </a:tr>
              <a:tr h="342350">
                <a:tc>
                  <a:txBody>
                    <a:bodyPr/>
                    <a:lstStyle/>
                    <a:p>
                      <a:pPr indent="0" lvl="0" marL="0" rtl="0" algn="l">
                        <a:spcBef>
                          <a:spcPts val="0"/>
                        </a:spcBef>
                        <a:spcAft>
                          <a:spcPts val="0"/>
                        </a:spcAft>
                        <a:buNone/>
                      </a:pPr>
                      <a:r>
                        <a:rPr lang="en" sz="1200"/>
                        <a:t>Activation Function</a:t>
                      </a:r>
                      <a:endParaRPr sz="1200"/>
                    </a:p>
                  </a:txBody>
                  <a:tcPr marT="91425" marB="91425" marR="91425" marL="91425"/>
                </a:tc>
                <a:tc>
                  <a:txBody>
                    <a:bodyPr/>
                    <a:lstStyle/>
                    <a:p>
                      <a:pPr indent="0" lvl="0" marL="0" rtl="0" algn="l">
                        <a:spcBef>
                          <a:spcPts val="0"/>
                        </a:spcBef>
                        <a:spcAft>
                          <a:spcPts val="0"/>
                        </a:spcAft>
                        <a:buNone/>
                      </a:pPr>
                      <a:r>
                        <a:rPr lang="en" sz="1200"/>
                        <a:t>LeakyRelu (alpha = 0.2)</a:t>
                      </a:r>
                      <a:endParaRPr sz="1200"/>
                    </a:p>
                  </a:txBody>
                  <a:tcPr marT="91425" marB="91425" marR="91425" marL="91425"/>
                </a:tc>
              </a:tr>
              <a:tr h="342350">
                <a:tc>
                  <a:txBody>
                    <a:bodyPr/>
                    <a:lstStyle/>
                    <a:p>
                      <a:pPr indent="0" lvl="0" marL="0" rtl="0" algn="l">
                        <a:spcBef>
                          <a:spcPts val="0"/>
                        </a:spcBef>
                        <a:spcAft>
                          <a:spcPts val="0"/>
                        </a:spcAft>
                        <a:buNone/>
                      </a:pPr>
                      <a:r>
                        <a:rPr lang="en" sz="1200"/>
                        <a:t>Regularization</a:t>
                      </a:r>
                      <a:endParaRPr sz="1200"/>
                    </a:p>
                  </a:txBody>
                  <a:tcPr marT="91425" marB="91425" marR="91425" marL="91425"/>
                </a:tc>
                <a:tc>
                  <a:txBody>
                    <a:bodyPr/>
                    <a:lstStyle/>
                    <a:p>
                      <a:pPr indent="0" lvl="0" marL="0" rtl="0" algn="l">
                        <a:spcBef>
                          <a:spcPts val="0"/>
                        </a:spcBef>
                        <a:spcAft>
                          <a:spcPts val="0"/>
                        </a:spcAft>
                        <a:buNone/>
                      </a:pPr>
                      <a:r>
                        <a:rPr lang="en" sz="1200"/>
                        <a:t>Dropout 0.3</a:t>
                      </a:r>
                      <a:endParaRPr sz="1200"/>
                    </a:p>
                  </a:txBody>
                  <a:tcPr marT="91425" marB="91425" marR="91425" marL="91425"/>
                </a:tc>
              </a:tr>
              <a:tr h="342350">
                <a:tc>
                  <a:txBody>
                    <a:bodyPr/>
                    <a:lstStyle/>
                    <a:p>
                      <a:pPr indent="0" lvl="0" marL="0" rtl="0" algn="l">
                        <a:spcBef>
                          <a:spcPts val="0"/>
                        </a:spcBef>
                        <a:spcAft>
                          <a:spcPts val="0"/>
                        </a:spcAft>
                        <a:buNone/>
                      </a:pPr>
                      <a:r>
                        <a:rPr lang="en" sz="1200"/>
                        <a:t>Loss Function</a:t>
                      </a:r>
                      <a:endParaRPr sz="1200"/>
                    </a:p>
                  </a:txBody>
                  <a:tcPr marT="91425" marB="91425" marR="91425" marL="91425"/>
                </a:tc>
                <a:tc>
                  <a:txBody>
                    <a:bodyPr/>
                    <a:lstStyle/>
                    <a:p>
                      <a:pPr indent="0" lvl="0" marL="0" rtl="0" algn="l">
                        <a:spcBef>
                          <a:spcPts val="0"/>
                        </a:spcBef>
                        <a:spcAft>
                          <a:spcPts val="0"/>
                        </a:spcAft>
                        <a:buNone/>
                      </a:pPr>
                      <a:r>
                        <a:rPr lang="en" sz="1200">
                          <a:solidFill>
                            <a:schemeClr val="dk1"/>
                          </a:solidFill>
                        </a:rPr>
                        <a:t>tf.compat.v1.losses.sigmoid_cross_entropy</a:t>
                      </a:r>
                      <a:endParaRPr sz="1200"/>
                    </a:p>
                  </a:txBody>
                  <a:tcPr marT="91425" marB="91425" marR="91425" marL="91425"/>
                </a:tc>
              </a:tr>
              <a:tr h="342350">
                <a:tc>
                  <a:txBody>
                    <a:bodyPr/>
                    <a:lstStyle/>
                    <a:p>
                      <a:pPr indent="0" lvl="0" marL="0" rtl="0" algn="l">
                        <a:spcBef>
                          <a:spcPts val="0"/>
                        </a:spcBef>
                        <a:spcAft>
                          <a:spcPts val="0"/>
                        </a:spcAft>
                        <a:buNone/>
                      </a:pPr>
                      <a:r>
                        <a:rPr lang="en" sz="1200"/>
                        <a:t>epoch</a:t>
                      </a:r>
                      <a:endParaRPr sz="1200"/>
                    </a:p>
                  </a:txBody>
                  <a:tcPr marT="91425" marB="91425" marR="91425" marL="91425"/>
                </a:tc>
                <a:tc>
                  <a:txBody>
                    <a:bodyPr/>
                    <a:lstStyle/>
                    <a:p>
                      <a:pPr indent="0" lvl="0" marL="0" rtl="0" algn="l">
                        <a:spcBef>
                          <a:spcPts val="0"/>
                        </a:spcBef>
                        <a:spcAft>
                          <a:spcPts val="0"/>
                        </a:spcAft>
                        <a:buNone/>
                      </a:pPr>
                      <a:r>
                        <a:rPr lang="en" sz="1200"/>
                        <a:t>800</a:t>
                      </a:r>
                      <a:endParaRPr sz="1200"/>
                    </a:p>
                  </a:txBody>
                  <a:tcPr marT="91425" marB="91425" marR="91425" marL="91425"/>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8"/>
          <p:cNvSpPr txBox="1"/>
          <p:nvPr>
            <p:ph type="title"/>
          </p:nvPr>
        </p:nvSpPr>
        <p:spPr>
          <a:xfrm>
            <a:off x="773700" y="169875"/>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Idea for the 2nd Solution</a:t>
            </a:r>
            <a:endParaRPr/>
          </a:p>
          <a:p>
            <a:pPr indent="0" lvl="0" marL="0" rtl="0" algn="ctr">
              <a:spcBef>
                <a:spcPts val="0"/>
              </a:spcBef>
              <a:spcAft>
                <a:spcPts val="0"/>
              </a:spcAft>
              <a:buClr>
                <a:schemeClr val="dk1"/>
              </a:buClr>
              <a:buSzPts val="1100"/>
              <a:buFont typeface="Arial"/>
              <a:buNone/>
            </a:pPr>
            <a:r>
              <a:rPr lang="en" sz="3200"/>
              <a:t>(Dataset 2)</a:t>
            </a:r>
            <a:endParaRPr/>
          </a:p>
        </p:txBody>
      </p:sp>
      <p:sp>
        <p:nvSpPr>
          <p:cNvPr id="349" name="Google Shape;349;p58"/>
          <p:cNvSpPr txBox="1"/>
          <p:nvPr/>
        </p:nvSpPr>
        <p:spPr>
          <a:xfrm>
            <a:off x="919050" y="1563225"/>
            <a:ext cx="736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350" name="Google Shape;350;p58"/>
          <p:cNvSpPr txBox="1"/>
          <p:nvPr/>
        </p:nvSpPr>
        <p:spPr>
          <a:xfrm>
            <a:off x="917700" y="3846926"/>
            <a:ext cx="7393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51" name="Google Shape;351;p58"/>
          <p:cNvSpPr txBox="1"/>
          <p:nvPr/>
        </p:nvSpPr>
        <p:spPr>
          <a:xfrm>
            <a:off x="1108200" y="1574175"/>
            <a:ext cx="6821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600">
                <a:solidFill>
                  <a:srgbClr val="292929"/>
                </a:solidFill>
                <a:highlight>
                  <a:schemeClr val="lt1"/>
                </a:highlight>
              </a:rPr>
              <a:t>Give some tricks:</a:t>
            </a:r>
            <a:endParaRPr/>
          </a:p>
        </p:txBody>
      </p:sp>
      <p:sp>
        <p:nvSpPr>
          <p:cNvPr id="352" name="Google Shape;352;p58"/>
          <p:cNvSpPr txBox="1"/>
          <p:nvPr/>
        </p:nvSpPr>
        <p:spPr>
          <a:xfrm>
            <a:off x="1883700" y="2237750"/>
            <a:ext cx="5376600" cy="1908600"/>
          </a:xfrm>
          <a:prstGeom prst="rect">
            <a:avLst/>
          </a:prstGeom>
          <a:noFill/>
          <a:ln>
            <a:noFill/>
          </a:ln>
        </p:spPr>
        <p:txBody>
          <a:bodyPr anchorCtr="0" anchor="t" bIns="91425" lIns="91425" spcFirstLastPara="1" rIns="91425" wrap="square" tIns="91425">
            <a:spAutoFit/>
          </a:bodyPr>
          <a:lstStyle/>
          <a:p>
            <a:pPr indent="-330200" lvl="0" marL="914400" rtl="0" algn="ctr">
              <a:spcBef>
                <a:spcPts val="0"/>
              </a:spcBef>
              <a:spcAft>
                <a:spcPts val="0"/>
              </a:spcAft>
              <a:buClr>
                <a:srgbClr val="292929"/>
              </a:buClr>
              <a:buSzPts val="1600"/>
              <a:buAutoNum type="arabicPeriod"/>
            </a:pPr>
            <a:r>
              <a:rPr lang="en" sz="1600">
                <a:solidFill>
                  <a:srgbClr val="292929"/>
                </a:solidFill>
                <a:highlight>
                  <a:schemeClr val="lt1"/>
                </a:highlight>
              </a:rPr>
              <a:t>Add more filters and increase the conv layers</a:t>
            </a:r>
            <a:endParaRPr sz="1600">
              <a:solidFill>
                <a:srgbClr val="292929"/>
              </a:solidFill>
              <a:highlight>
                <a:schemeClr val="lt1"/>
              </a:highlight>
            </a:endParaRPr>
          </a:p>
          <a:p>
            <a:pPr indent="-330200" lvl="0" marL="914400" rtl="0" algn="ctr">
              <a:spcBef>
                <a:spcPts val="0"/>
              </a:spcBef>
              <a:spcAft>
                <a:spcPts val="0"/>
              </a:spcAft>
              <a:buClr>
                <a:srgbClr val="292929"/>
              </a:buClr>
              <a:buSzPts val="1600"/>
              <a:buAutoNum type="arabicPeriod"/>
            </a:pPr>
            <a:r>
              <a:rPr lang="en" sz="1600">
                <a:solidFill>
                  <a:srgbClr val="292929"/>
                </a:solidFill>
                <a:highlight>
                  <a:schemeClr val="lt1"/>
                </a:highlight>
              </a:rPr>
              <a:t>Use smaller batch size (from 64 to 8)</a:t>
            </a:r>
            <a:endParaRPr sz="1600">
              <a:solidFill>
                <a:srgbClr val="292929"/>
              </a:solidFill>
              <a:highlight>
                <a:schemeClr val="lt1"/>
              </a:highlight>
            </a:endParaRPr>
          </a:p>
          <a:p>
            <a:pPr indent="-330200" lvl="0" marL="457200" rtl="0" algn="ctr">
              <a:spcBef>
                <a:spcPts val="0"/>
              </a:spcBef>
              <a:spcAft>
                <a:spcPts val="0"/>
              </a:spcAft>
              <a:buClr>
                <a:srgbClr val="292929"/>
              </a:buClr>
              <a:buSzPts val="1600"/>
              <a:buAutoNum type="arabicPeriod"/>
            </a:pPr>
            <a:r>
              <a:rPr lang="en" sz="1600">
                <a:solidFill>
                  <a:srgbClr val="292929"/>
                </a:solidFill>
                <a:highlight>
                  <a:srgbClr val="FFFFFF"/>
                </a:highlight>
              </a:rPr>
              <a:t>Use ReLu instead of Leaky ReLu</a:t>
            </a:r>
            <a:endParaRPr sz="1600">
              <a:solidFill>
                <a:srgbClr val="292929"/>
              </a:solidFill>
              <a:highlight>
                <a:srgbClr val="FFFFFF"/>
              </a:highlight>
            </a:endParaRPr>
          </a:p>
          <a:p>
            <a:pPr indent="-330200" lvl="0" marL="457200" rtl="0" algn="ctr">
              <a:spcBef>
                <a:spcPts val="0"/>
              </a:spcBef>
              <a:spcAft>
                <a:spcPts val="0"/>
              </a:spcAft>
              <a:buClr>
                <a:srgbClr val="292929"/>
              </a:buClr>
              <a:buSzPts val="1600"/>
              <a:buAutoNum type="arabicPeriod"/>
            </a:pPr>
            <a:r>
              <a:rPr lang="en" sz="1600">
                <a:solidFill>
                  <a:srgbClr val="292929"/>
                </a:solidFill>
                <a:highlight>
                  <a:srgbClr val="FFFFFF"/>
                </a:highlight>
              </a:rPr>
              <a:t>Increase lr from 1e-4 to 0.0002</a:t>
            </a:r>
            <a:endParaRPr sz="1600">
              <a:solidFill>
                <a:srgbClr val="292929"/>
              </a:solidFill>
              <a:highlight>
                <a:srgbClr val="FFFFFF"/>
              </a:highlight>
            </a:endParaRPr>
          </a:p>
          <a:p>
            <a:pPr indent="-330200" lvl="0" marL="457200" rtl="0" algn="ctr">
              <a:spcBef>
                <a:spcPts val="0"/>
              </a:spcBef>
              <a:spcAft>
                <a:spcPts val="0"/>
              </a:spcAft>
              <a:buClr>
                <a:srgbClr val="292929"/>
              </a:buClr>
              <a:buSzPts val="1600"/>
              <a:buAutoNum type="arabicPeriod"/>
            </a:pPr>
            <a:r>
              <a:rPr lang="en" sz="1600">
                <a:solidFill>
                  <a:srgbClr val="292929"/>
                </a:solidFill>
                <a:highlight>
                  <a:srgbClr val="FFFFFF"/>
                </a:highlight>
              </a:rPr>
              <a:t>Add Guassian Noise to both Real &amp; Fake image</a:t>
            </a:r>
            <a:endParaRPr sz="1600">
              <a:solidFill>
                <a:srgbClr val="292929"/>
              </a:solidFill>
              <a:highlight>
                <a:srgbClr val="FFFFFF"/>
              </a:highlight>
            </a:endParaRPr>
          </a:p>
          <a:p>
            <a:pPr indent="-330200" lvl="0" marL="457200" rtl="0" algn="ctr">
              <a:spcBef>
                <a:spcPts val="0"/>
              </a:spcBef>
              <a:spcAft>
                <a:spcPts val="0"/>
              </a:spcAft>
              <a:buClr>
                <a:srgbClr val="292929"/>
              </a:buClr>
              <a:buSzPts val="1600"/>
              <a:buAutoNum type="arabicPeriod"/>
            </a:pPr>
            <a:r>
              <a:rPr lang="en" sz="1600">
                <a:solidFill>
                  <a:srgbClr val="292929"/>
                </a:solidFill>
                <a:highlight>
                  <a:srgbClr val="FFFFFF"/>
                </a:highlight>
              </a:rPr>
              <a:t>Gaussian Weight Initialization for G &amp; D</a:t>
            </a:r>
            <a:endParaRPr sz="1600">
              <a:solidFill>
                <a:srgbClr val="292929"/>
              </a:solidFill>
              <a:highlight>
                <a:srgbClr val="FFFFFF"/>
              </a:highlight>
            </a:endParaRPr>
          </a:p>
          <a:p>
            <a:pPr indent="-330200" lvl="0" marL="457200" rtl="0" algn="ctr">
              <a:spcBef>
                <a:spcPts val="0"/>
              </a:spcBef>
              <a:spcAft>
                <a:spcPts val="0"/>
              </a:spcAft>
              <a:buClr>
                <a:srgbClr val="292929"/>
              </a:buClr>
              <a:buSzPts val="1600"/>
              <a:buAutoNum type="arabicPeriod"/>
            </a:pPr>
            <a:r>
              <a:rPr lang="en" sz="1600">
                <a:solidFill>
                  <a:srgbClr val="292929"/>
                </a:solidFill>
                <a:highlight>
                  <a:srgbClr val="FFFFFF"/>
                </a:highlight>
              </a:rPr>
              <a:t>Label Smoothing (for both +ve &amp; -ve)</a:t>
            </a:r>
            <a:endParaRPr sz="1600">
              <a:solidFill>
                <a:srgbClr val="292929"/>
              </a:solidFill>
              <a:highlight>
                <a:srgbClr val="FFFFFF"/>
              </a:high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9"/>
          <p:cNvSpPr txBox="1"/>
          <p:nvPr>
            <p:ph type="title"/>
          </p:nvPr>
        </p:nvSpPr>
        <p:spPr>
          <a:xfrm>
            <a:off x="773700" y="-211125"/>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Performance - 2nd Solution</a:t>
            </a:r>
            <a:endParaRPr/>
          </a:p>
        </p:txBody>
      </p:sp>
      <p:sp>
        <p:nvSpPr>
          <p:cNvPr id="358" name="Google Shape;358;p59"/>
          <p:cNvSpPr txBox="1"/>
          <p:nvPr/>
        </p:nvSpPr>
        <p:spPr>
          <a:xfrm>
            <a:off x="1300050" y="1410825"/>
            <a:ext cx="736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359" name="Google Shape;359;p59"/>
          <p:cNvPicPr preferRelativeResize="0"/>
          <p:nvPr/>
        </p:nvPicPr>
        <p:blipFill>
          <a:blip r:embed="rId3">
            <a:alphaModFix/>
          </a:blip>
          <a:stretch>
            <a:fillRect/>
          </a:stretch>
        </p:blipFill>
        <p:spPr>
          <a:xfrm>
            <a:off x="967625" y="2745600"/>
            <a:ext cx="7087800" cy="1961275"/>
          </a:xfrm>
          <a:prstGeom prst="rect">
            <a:avLst/>
          </a:prstGeom>
          <a:noFill/>
          <a:ln>
            <a:noFill/>
          </a:ln>
        </p:spPr>
      </p:pic>
      <p:pic>
        <p:nvPicPr>
          <p:cNvPr id="360" name="Google Shape;360;p59"/>
          <p:cNvPicPr preferRelativeResize="0"/>
          <p:nvPr/>
        </p:nvPicPr>
        <p:blipFill>
          <a:blip r:embed="rId4">
            <a:alphaModFix/>
          </a:blip>
          <a:stretch>
            <a:fillRect/>
          </a:stretch>
        </p:blipFill>
        <p:spPr>
          <a:xfrm>
            <a:off x="3103650" y="952500"/>
            <a:ext cx="3048000" cy="1695450"/>
          </a:xfrm>
          <a:prstGeom prst="rect">
            <a:avLst/>
          </a:prstGeom>
          <a:noFill/>
          <a:ln>
            <a:noFill/>
          </a:ln>
        </p:spPr>
      </p:pic>
      <p:sp>
        <p:nvSpPr>
          <p:cNvPr id="361" name="Google Shape;361;p59"/>
          <p:cNvSpPr txBox="1"/>
          <p:nvPr/>
        </p:nvSpPr>
        <p:spPr>
          <a:xfrm>
            <a:off x="5459575" y="3526138"/>
            <a:ext cx="238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Open Sans"/>
                <a:ea typeface="Open Sans"/>
                <a:cs typeface="Open Sans"/>
                <a:sym typeface="Open Sans"/>
              </a:rPr>
              <a:t>Both D &amp; G Loss </a:t>
            </a:r>
            <a:r>
              <a:rPr lang="en">
                <a:solidFill>
                  <a:srgbClr val="FF0000"/>
                </a:solidFill>
                <a:latin typeface="Open Sans"/>
                <a:ea typeface="Open Sans"/>
                <a:cs typeface="Open Sans"/>
                <a:sym typeface="Open Sans"/>
              </a:rPr>
              <a:t>Stabilized</a:t>
            </a:r>
            <a:endParaRPr>
              <a:solidFill>
                <a:srgbClr val="FF0000"/>
              </a:solidFill>
              <a:latin typeface="Open Sans"/>
              <a:ea typeface="Open Sans"/>
              <a:cs typeface="Open Sans"/>
              <a:sym typeface="Open Sans"/>
            </a:endParaRPr>
          </a:p>
        </p:txBody>
      </p:sp>
      <p:sp>
        <p:nvSpPr>
          <p:cNvPr id="362" name="Google Shape;362;p59"/>
          <p:cNvSpPr txBox="1"/>
          <p:nvPr/>
        </p:nvSpPr>
        <p:spPr>
          <a:xfrm>
            <a:off x="6379075" y="1600125"/>
            <a:ext cx="214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Open Sans"/>
                <a:ea typeface="Open Sans"/>
                <a:cs typeface="Open Sans"/>
                <a:sym typeface="Open Sans"/>
              </a:rPr>
              <a:t>Better than 1st solution</a:t>
            </a:r>
            <a:endParaRPr>
              <a:solidFill>
                <a:srgbClr val="FF0000"/>
              </a:solidFill>
              <a:latin typeface="Open Sans"/>
              <a:ea typeface="Open Sans"/>
              <a:cs typeface="Open Sans"/>
              <a:sym typeface="Open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60"/>
          <p:cNvSpPr txBox="1"/>
          <p:nvPr>
            <p:ph type="title"/>
          </p:nvPr>
        </p:nvSpPr>
        <p:spPr>
          <a:xfrm>
            <a:off x="773700" y="169875"/>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Hyperparameters - 2nd Solution</a:t>
            </a:r>
            <a:endParaRPr/>
          </a:p>
        </p:txBody>
      </p:sp>
      <p:sp>
        <p:nvSpPr>
          <p:cNvPr id="368" name="Google Shape;368;p60"/>
          <p:cNvSpPr txBox="1"/>
          <p:nvPr/>
        </p:nvSpPr>
        <p:spPr>
          <a:xfrm>
            <a:off x="919050" y="1410825"/>
            <a:ext cx="736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graphicFrame>
        <p:nvGraphicFramePr>
          <p:cNvPr id="369" name="Google Shape;369;p60"/>
          <p:cNvGraphicFramePr/>
          <p:nvPr/>
        </p:nvGraphicFramePr>
        <p:xfrm>
          <a:off x="1198575" y="1310915"/>
          <a:ext cx="3000000" cy="3000000"/>
        </p:xfrm>
        <a:graphic>
          <a:graphicData uri="http://schemas.openxmlformats.org/drawingml/2006/table">
            <a:tbl>
              <a:tblPr>
                <a:noFill/>
                <a:tableStyleId>{AC813CC0-19BA-43CB-AB25-739B0BECD748}</a:tableStyleId>
              </a:tblPr>
              <a:tblGrid>
                <a:gridCol w="3373425"/>
                <a:gridCol w="3373425"/>
              </a:tblGrid>
              <a:tr h="342350">
                <a:tc>
                  <a:txBody>
                    <a:bodyPr/>
                    <a:lstStyle/>
                    <a:p>
                      <a:pPr indent="0" lvl="0" marL="0" rtl="0" algn="l">
                        <a:spcBef>
                          <a:spcPts val="0"/>
                        </a:spcBef>
                        <a:spcAft>
                          <a:spcPts val="0"/>
                        </a:spcAft>
                        <a:buNone/>
                      </a:pPr>
                      <a:r>
                        <a:rPr b="1" lang="en" sz="1200"/>
                        <a:t>Hyperparamters</a:t>
                      </a:r>
                      <a:endParaRPr b="1" sz="1200"/>
                    </a:p>
                  </a:txBody>
                  <a:tcPr marT="91425" marB="91425" marR="91425" marL="91425"/>
                </a:tc>
                <a:tc>
                  <a:txBody>
                    <a:bodyPr/>
                    <a:lstStyle/>
                    <a:p>
                      <a:pPr indent="0" lvl="0" marL="0" rtl="0" algn="l">
                        <a:spcBef>
                          <a:spcPts val="0"/>
                        </a:spcBef>
                        <a:spcAft>
                          <a:spcPts val="0"/>
                        </a:spcAft>
                        <a:buNone/>
                      </a:pPr>
                      <a:r>
                        <a:rPr b="1" lang="en" sz="1200"/>
                        <a:t>Value</a:t>
                      </a:r>
                      <a:endParaRPr b="1" sz="1200"/>
                    </a:p>
                  </a:txBody>
                  <a:tcPr marT="91425" marB="91425" marR="91425" marL="91425"/>
                </a:tc>
              </a:tr>
              <a:tr h="342350">
                <a:tc>
                  <a:txBody>
                    <a:bodyPr/>
                    <a:lstStyle/>
                    <a:p>
                      <a:pPr indent="0" lvl="0" marL="0" rtl="0" algn="l">
                        <a:spcBef>
                          <a:spcPts val="0"/>
                        </a:spcBef>
                        <a:spcAft>
                          <a:spcPts val="0"/>
                        </a:spcAft>
                        <a:buNone/>
                      </a:pPr>
                      <a:r>
                        <a:rPr lang="en" sz="1200">
                          <a:solidFill>
                            <a:srgbClr val="FF00FF"/>
                          </a:solidFill>
                        </a:rPr>
                        <a:t>Number of CNN Layers</a:t>
                      </a:r>
                      <a:endParaRPr sz="1200">
                        <a:solidFill>
                          <a:srgbClr val="FF00FF"/>
                        </a:solidFill>
                      </a:endParaRPr>
                    </a:p>
                  </a:txBody>
                  <a:tcPr marT="91425" marB="91425" marR="91425" marL="91425"/>
                </a:tc>
                <a:tc>
                  <a:txBody>
                    <a:bodyPr/>
                    <a:lstStyle/>
                    <a:p>
                      <a:pPr indent="0" lvl="0" marL="0" rtl="0" algn="l">
                        <a:spcBef>
                          <a:spcPts val="0"/>
                        </a:spcBef>
                        <a:spcAft>
                          <a:spcPts val="0"/>
                        </a:spcAft>
                        <a:buNone/>
                      </a:pPr>
                      <a:r>
                        <a:rPr lang="en" sz="1200">
                          <a:solidFill>
                            <a:srgbClr val="FF00FF"/>
                          </a:solidFill>
                        </a:rPr>
                        <a:t>6</a:t>
                      </a:r>
                      <a:endParaRPr sz="1200">
                        <a:solidFill>
                          <a:srgbClr val="FF00FF"/>
                        </a:solidFill>
                      </a:endParaRPr>
                    </a:p>
                  </a:txBody>
                  <a:tcPr marT="91425" marB="91425" marR="91425" marL="91425"/>
                </a:tc>
              </a:tr>
              <a:tr h="342350">
                <a:tc>
                  <a:txBody>
                    <a:bodyPr/>
                    <a:lstStyle/>
                    <a:p>
                      <a:pPr indent="0" lvl="0" marL="0" rtl="0" algn="l">
                        <a:spcBef>
                          <a:spcPts val="0"/>
                        </a:spcBef>
                        <a:spcAft>
                          <a:spcPts val="0"/>
                        </a:spcAft>
                        <a:buNone/>
                      </a:pPr>
                      <a:r>
                        <a:rPr lang="en" sz="1200"/>
                        <a:t>Input image size</a:t>
                      </a:r>
                      <a:endParaRPr sz="1200"/>
                    </a:p>
                  </a:txBody>
                  <a:tcPr marT="91425" marB="91425" marR="91425" marL="91425"/>
                </a:tc>
                <a:tc>
                  <a:txBody>
                    <a:bodyPr/>
                    <a:lstStyle/>
                    <a:p>
                      <a:pPr indent="0" lvl="0" marL="0" rtl="0" algn="l">
                        <a:spcBef>
                          <a:spcPts val="0"/>
                        </a:spcBef>
                        <a:spcAft>
                          <a:spcPts val="0"/>
                        </a:spcAft>
                        <a:buNone/>
                      </a:pPr>
                      <a:r>
                        <a:rPr lang="en" sz="1200"/>
                        <a:t>64</a:t>
                      </a:r>
                      <a:r>
                        <a:rPr lang="en" sz="1200"/>
                        <a:t>x64</a:t>
                      </a:r>
                      <a:endParaRPr sz="1200"/>
                    </a:p>
                  </a:txBody>
                  <a:tcPr marT="91425" marB="91425" marR="91425" marL="91425"/>
                </a:tc>
              </a:tr>
              <a:tr h="342350">
                <a:tc>
                  <a:txBody>
                    <a:bodyPr/>
                    <a:lstStyle/>
                    <a:p>
                      <a:pPr indent="0" lvl="0" marL="0" rtl="0" algn="l">
                        <a:spcBef>
                          <a:spcPts val="0"/>
                        </a:spcBef>
                        <a:spcAft>
                          <a:spcPts val="0"/>
                        </a:spcAft>
                        <a:buNone/>
                      </a:pPr>
                      <a:r>
                        <a:rPr lang="en" sz="1200">
                          <a:solidFill>
                            <a:srgbClr val="FF00FF"/>
                          </a:solidFill>
                        </a:rPr>
                        <a:t>Batch Size</a:t>
                      </a:r>
                      <a:endParaRPr sz="1200">
                        <a:solidFill>
                          <a:srgbClr val="FF00FF"/>
                        </a:solidFill>
                      </a:endParaRPr>
                    </a:p>
                  </a:txBody>
                  <a:tcPr marT="91425" marB="91425" marR="91425" marL="91425"/>
                </a:tc>
                <a:tc>
                  <a:txBody>
                    <a:bodyPr/>
                    <a:lstStyle/>
                    <a:p>
                      <a:pPr indent="0" lvl="0" marL="0" rtl="0" algn="l">
                        <a:spcBef>
                          <a:spcPts val="0"/>
                        </a:spcBef>
                        <a:spcAft>
                          <a:spcPts val="0"/>
                        </a:spcAft>
                        <a:buNone/>
                      </a:pPr>
                      <a:r>
                        <a:rPr lang="en" sz="1200">
                          <a:solidFill>
                            <a:srgbClr val="FF00FF"/>
                          </a:solidFill>
                        </a:rPr>
                        <a:t>8</a:t>
                      </a:r>
                      <a:endParaRPr sz="1200">
                        <a:solidFill>
                          <a:srgbClr val="FF00FF"/>
                        </a:solidFill>
                      </a:endParaRPr>
                    </a:p>
                  </a:txBody>
                  <a:tcPr marT="91425" marB="91425" marR="91425" marL="91425"/>
                </a:tc>
              </a:tr>
              <a:tr h="342350">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Optimizer &amp; Learning Rate</a:t>
                      </a:r>
                      <a:endParaRPr sz="1200"/>
                    </a:p>
                  </a:txBody>
                  <a:tcPr marT="91425" marB="91425" marR="91425" marL="91425"/>
                </a:tc>
                <a:tc>
                  <a:txBody>
                    <a:bodyPr/>
                    <a:lstStyle/>
                    <a:p>
                      <a:pPr indent="0" lvl="0" marL="0" rtl="0" algn="l">
                        <a:spcBef>
                          <a:spcPts val="0"/>
                        </a:spcBef>
                        <a:spcAft>
                          <a:spcPts val="0"/>
                        </a:spcAft>
                        <a:buNone/>
                      </a:pPr>
                      <a:r>
                        <a:rPr lang="en" sz="1200"/>
                        <a:t>tf.compat.v1.train.AdamOptimizer(0.0002)</a:t>
                      </a:r>
                      <a:endParaRPr sz="1200"/>
                    </a:p>
                  </a:txBody>
                  <a:tcPr marT="91425" marB="91425" marR="91425" marL="91425"/>
                </a:tc>
              </a:tr>
              <a:tr h="342350">
                <a:tc>
                  <a:txBody>
                    <a:bodyPr/>
                    <a:lstStyle/>
                    <a:p>
                      <a:pPr indent="0" lvl="0" marL="0" rtl="0" algn="l">
                        <a:spcBef>
                          <a:spcPts val="0"/>
                        </a:spcBef>
                        <a:spcAft>
                          <a:spcPts val="0"/>
                        </a:spcAft>
                        <a:buNone/>
                      </a:pPr>
                      <a:r>
                        <a:rPr lang="en" sz="1200">
                          <a:solidFill>
                            <a:srgbClr val="FF00FF"/>
                          </a:solidFill>
                        </a:rPr>
                        <a:t>Activation Function</a:t>
                      </a:r>
                      <a:endParaRPr sz="1200">
                        <a:solidFill>
                          <a:srgbClr val="FF00FF"/>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rgbClr val="FF00FF"/>
                          </a:solidFill>
                        </a:rPr>
                        <a:t>ReLU (alpha = 0.2)</a:t>
                      </a:r>
                      <a:endParaRPr sz="1200">
                        <a:solidFill>
                          <a:srgbClr val="FF00FF"/>
                        </a:solidFill>
                      </a:endParaRPr>
                    </a:p>
                  </a:txBody>
                  <a:tcPr marT="91425" marB="91425" marR="91425" marL="91425">
                    <a:lnB cap="flat" cmpd="sng" w="9525">
                      <a:solidFill>
                        <a:srgbClr val="9E9E9E"/>
                      </a:solidFill>
                      <a:prstDash val="solid"/>
                      <a:round/>
                      <a:headEnd len="sm" w="sm" type="none"/>
                      <a:tailEnd len="sm" w="sm" type="none"/>
                    </a:lnB>
                  </a:tcPr>
                </a:tc>
              </a:tr>
              <a:tr h="342350">
                <a:tc>
                  <a:txBody>
                    <a:bodyPr/>
                    <a:lstStyle/>
                    <a:p>
                      <a:pPr indent="0" lvl="0" marL="0" rtl="0" algn="l">
                        <a:spcBef>
                          <a:spcPts val="0"/>
                        </a:spcBef>
                        <a:spcAft>
                          <a:spcPts val="0"/>
                        </a:spcAft>
                        <a:buNone/>
                      </a:pPr>
                      <a:r>
                        <a:rPr lang="en" sz="1200">
                          <a:solidFill>
                            <a:srgbClr val="FF00FF"/>
                          </a:solidFill>
                        </a:rPr>
                        <a:t>Trick 1</a:t>
                      </a:r>
                      <a:endParaRPr sz="1200">
                        <a:solidFill>
                          <a:srgbClr val="FF00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rgbClr val="FF00FF"/>
                          </a:solidFill>
                        </a:rPr>
                        <a:t>Add Gaussian Noise to real and fake image</a:t>
                      </a:r>
                      <a:endParaRPr sz="1200">
                        <a:solidFill>
                          <a:srgbClr val="FF00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42350">
                <a:tc>
                  <a:txBody>
                    <a:bodyPr/>
                    <a:lstStyle/>
                    <a:p>
                      <a:pPr indent="0" lvl="0" marL="0" rtl="0" algn="l">
                        <a:spcBef>
                          <a:spcPts val="0"/>
                        </a:spcBef>
                        <a:spcAft>
                          <a:spcPts val="0"/>
                        </a:spcAft>
                        <a:buNone/>
                      </a:pPr>
                      <a:r>
                        <a:rPr lang="en" sz="1200">
                          <a:solidFill>
                            <a:srgbClr val="FF00FF"/>
                          </a:solidFill>
                        </a:rPr>
                        <a:t>Trick 2</a:t>
                      </a:r>
                      <a:endParaRPr sz="1200">
                        <a:solidFill>
                          <a:srgbClr val="FF00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rgbClr val="FF00FF"/>
                          </a:solidFill>
                        </a:rPr>
                        <a:t>Use Gaussian Weight Initialization for G &amp; D</a:t>
                      </a:r>
                      <a:endParaRPr sz="1200">
                        <a:solidFill>
                          <a:srgbClr val="FF00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42350">
                <a:tc>
                  <a:txBody>
                    <a:bodyPr/>
                    <a:lstStyle/>
                    <a:p>
                      <a:pPr indent="0" lvl="0" marL="0" rtl="0" algn="l">
                        <a:spcBef>
                          <a:spcPts val="0"/>
                        </a:spcBef>
                        <a:spcAft>
                          <a:spcPts val="0"/>
                        </a:spcAft>
                        <a:buNone/>
                      </a:pPr>
                      <a:r>
                        <a:rPr lang="en" sz="1200">
                          <a:solidFill>
                            <a:srgbClr val="FF00FF"/>
                          </a:solidFill>
                        </a:rPr>
                        <a:t>Trick 3</a:t>
                      </a:r>
                      <a:endParaRPr sz="1200">
                        <a:solidFill>
                          <a:srgbClr val="FF00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rgbClr val="FF00FF"/>
                          </a:solidFill>
                        </a:rPr>
                        <a:t>Label Smoothing</a:t>
                      </a:r>
                      <a:endParaRPr sz="1200">
                        <a:solidFill>
                          <a:srgbClr val="FF00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1"/>
          <p:cNvSpPr txBox="1"/>
          <p:nvPr>
            <p:ph type="title"/>
          </p:nvPr>
        </p:nvSpPr>
        <p:spPr>
          <a:xfrm>
            <a:off x="773700" y="169875"/>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Implications -&gt; Third Solution</a:t>
            </a:r>
            <a:endParaRPr/>
          </a:p>
        </p:txBody>
      </p:sp>
      <p:sp>
        <p:nvSpPr>
          <p:cNvPr id="375" name="Google Shape;375;p61"/>
          <p:cNvSpPr txBox="1"/>
          <p:nvPr/>
        </p:nvSpPr>
        <p:spPr>
          <a:xfrm>
            <a:off x="919050" y="1410825"/>
            <a:ext cx="736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376" name="Google Shape;376;p61"/>
          <p:cNvSpPr txBox="1"/>
          <p:nvPr/>
        </p:nvSpPr>
        <p:spPr>
          <a:xfrm>
            <a:off x="1028525" y="1503550"/>
            <a:ext cx="6858000" cy="6771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t/>
            </a:r>
            <a:endParaRPr sz="1600"/>
          </a:p>
          <a:p>
            <a:pPr indent="0" lvl="0" marL="457200" rtl="0" algn="ctr">
              <a:spcBef>
                <a:spcPts val="0"/>
              </a:spcBef>
              <a:spcAft>
                <a:spcPts val="0"/>
              </a:spcAft>
              <a:buNone/>
            </a:pPr>
            <a:r>
              <a:t/>
            </a:r>
            <a:endParaRPr sz="1600"/>
          </a:p>
        </p:txBody>
      </p:sp>
      <p:sp>
        <p:nvSpPr>
          <p:cNvPr id="377" name="Google Shape;377;p61"/>
          <p:cNvSpPr txBox="1"/>
          <p:nvPr/>
        </p:nvSpPr>
        <p:spPr>
          <a:xfrm>
            <a:off x="1072800" y="2180650"/>
            <a:ext cx="72975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292929"/>
                </a:solidFill>
                <a:highlight>
                  <a:srgbClr val="FFFFFF"/>
                </a:highlight>
              </a:rPr>
              <a:t>After the previous experiments, we need some future improvement</a:t>
            </a:r>
            <a:endParaRPr sz="1600">
              <a:solidFill>
                <a:srgbClr val="292929"/>
              </a:solidFill>
              <a:highlight>
                <a:srgbClr val="FFFFFF"/>
              </a:highlight>
            </a:endParaRPr>
          </a:p>
          <a:p>
            <a:pPr indent="0" lvl="0" marL="0" rtl="0" algn="ctr">
              <a:spcBef>
                <a:spcPts val="0"/>
              </a:spcBef>
              <a:spcAft>
                <a:spcPts val="0"/>
              </a:spcAft>
              <a:buNone/>
            </a:pPr>
            <a:r>
              <a:t/>
            </a:r>
            <a:endParaRPr sz="1600">
              <a:solidFill>
                <a:srgbClr val="FF0000"/>
              </a:solidFill>
              <a:highlight>
                <a:srgbClr val="FFFFFF"/>
              </a:highlight>
            </a:endParaRPr>
          </a:p>
          <a:p>
            <a:pPr indent="0" lvl="0" marL="0" rtl="0" algn="ctr">
              <a:spcBef>
                <a:spcPts val="0"/>
              </a:spcBef>
              <a:spcAft>
                <a:spcPts val="0"/>
              </a:spcAft>
              <a:buNone/>
            </a:pPr>
            <a:r>
              <a:rPr lang="en" sz="1600">
                <a:solidFill>
                  <a:srgbClr val="FF0000"/>
                </a:solidFill>
                <a:highlight>
                  <a:srgbClr val="FFFFFF"/>
                </a:highlight>
              </a:rPr>
              <a:t>Multi-Scale Gradient</a:t>
            </a:r>
            <a:endParaRPr sz="1600">
              <a:solidFill>
                <a:srgbClr val="FF0000"/>
              </a:solidFill>
              <a:highlight>
                <a:srgbClr val="FFFF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When start coding</a:t>
            </a:r>
            <a:endParaRPr/>
          </a:p>
        </p:txBody>
      </p:sp>
      <p:sp>
        <p:nvSpPr>
          <p:cNvPr id="86" name="Google Shape;86;p17"/>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Dependencies, environment setup (cuda), Code structure, bugs ...</a:t>
            </a:r>
            <a:endParaRPr/>
          </a:p>
        </p:txBody>
      </p:sp>
      <p:pic>
        <p:nvPicPr>
          <p:cNvPr id="87" name="Google Shape;87;p17"/>
          <p:cNvPicPr preferRelativeResize="0"/>
          <p:nvPr/>
        </p:nvPicPr>
        <p:blipFill>
          <a:blip r:embed="rId3">
            <a:alphaModFix/>
          </a:blip>
          <a:stretch>
            <a:fillRect/>
          </a:stretch>
        </p:blipFill>
        <p:spPr>
          <a:xfrm>
            <a:off x="5033575" y="590550"/>
            <a:ext cx="3810000" cy="3810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62"/>
          <p:cNvSpPr txBox="1"/>
          <p:nvPr>
            <p:ph type="title"/>
          </p:nvPr>
        </p:nvSpPr>
        <p:spPr>
          <a:xfrm>
            <a:off x="773700" y="169875"/>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Key Learning of DCGAN project</a:t>
            </a:r>
            <a:endParaRPr/>
          </a:p>
        </p:txBody>
      </p:sp>
      <p:sp>
        <p:nvSpPr>
          <p:cNvPr id="383" name="Google Shape;383;p62"/>
          <p:cNvSpPr txBox="1"/>
          <p:nvPr/>
        </p:nvSpPr>
        <p:spPr>
          <a:xfrm>
            <a:off x="919050" y="1410825"/>
            <a:ext cx="736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384" name="Google Shape;384;p62"/>
          <p:cNvSpPr txBox="1"/>
          <p:nvPr/>
        </p:nvSpPr>
        <p:spPr>
          <a:xfrm>
            <a:off x="728675" y="1457325"/>
            <a:ext cx="7704600" cy="298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AutoNum type="arabicPeriod"/>
            </a:pPr>
            <a:r>
              <a:rPr lang="en">
                <a:solidFill>
                  <a:schemeClr val="dk1"/>
                </a:solidFill>
                <a:latin typeface="Open Sans"/>
                <a:ea typeface="Open Sans"/>
                <a:cs typeface="Open Sans"/>
                <a:sym typeface="Open Sans"/>
              </a:rPr>
              <a:t>The concept of GANs is not that hard to understand. But the implementation to produce quality images can be difficult.</a:t>
            </a:r>
            <a:endParaRPr>
              <a:solidFill>
                <a:schemeClr val="dk1"/>
              </a:solidFill>
              <a:latin typeface="Open Sans"/>
              <a:ea typeface="Open Sans"/>
              <a:cs typeface="Open Sans"/>
              <a:sym typeface="Open Sans"/>
            </a:endParaRPr>
          </a:p>
          <a:p>
            <a:pPr indent="0" lvl="0" marL="457200" rtl="0" algn="l">
              <a:spcBef>
                <a:spcPts val="0"/>
              </a:spcBef>
              <a:spcAft>
                <a:spcPts val="0"/>
              </a:spcAft>
              <a:buNone/>
            </a:pPr>
            <a:r>
              <a:t/>
            </a:r>
            <a:endParaRPr>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AutoNum type="arabicPeriod"/>
            </a:pPr>
            <a:r>
              <a:rPr lang="en">
                <a:solidFill>
                  <a:schemeClr val="dk1"/>
                </a:solidFill>
                <a:latin typeface="Open Sans"/>
                <a:ea typeface="Open Sans"/>
                <a:cs typeface="Open Sans"/>
                <a:sym typeface="Open Sans"/>
              </a:rPr>
              <a:t>Different dataset required different DCGAN architecture and Training Tricks (combination of hyperparameters to handle the mode instability and quality)</a:t>
            </a:r>
            <a:endParaRPr>
              <a:solidFill>
                <a:schemeClr val="dk1"/>
              </a:solidFill>
              <a:latin typeface="Open Sans"/>
              <a:ea typeface="Open Sans"/>
              <a:cs typeface="Open Sans"/>
              <a:sym typeface="Open Sans"/>
            </a:endParaRPr>
          </a:p>
          <a:p>
            <a:pPr indent="0" lvl="0" marL="457200" rtl="0" algn="l">
              <a:spcBef>
                <a:spcPts val="0"/>
              </a:spcBef>
              <a:spcAft>
                <a:spcPts val="0"/>
              </a:spcAft>
              <a:buNone/>
            </a:pPr>
            <a:r>
              <a:t/>
            </a:r>
            <a:endParaRPr>
              <a:solidFill>
                <a:schemeClr val="dk1"/>
              </a:solidFill>
              <a:latin typeface="Open Sans"/>
              <a:ea typeface="Open Sans"/>
              <a:cs typeface="Open Sans"/>
              <a:sym typeface="Open Sans"/>
            </a:endParaRPr>
          </a:p>
          <a:p>
            <a:pPr indent="-317500" lvl="0" marL="457200" rtl="0" algn="l">
              <a:spcBef>
                <a:spcPts val="0"/>
              </a:spcBef>
              <a:spcAft>
                <a:spcPts val="0"/>
              </a:spcAft>
              <a:buSzPts val="1400"/>
              <a:buFont typeface="Open Sans"/>
              <a:buAutoNum type="arabicPeriod"/>
            </a:pPr>
            <a:r>
              <a:rPr lang="en">
                <a:latin typeface="Open Sans"/>
                <a:ea typeface="Open Sans"/>
                <a:cs typeface="Open Sans"/>
                <a:sym typeface="Open Sans"/>
              </a:rPr>
              <a:t>GPU is highly required - MS Azure Lab &gt; Colab &gt; Colab Pro</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AutoNum type="arabicPeriod"/>
            </a:pPr>
            <a:r>
              <a:rPr lang="en">
                <a:latin typeface="Open Sans"/>
                <a:ea typeface="Open Sans"/>
                <a:cs typeface="Open Sans"/>
                <a:sym typeface="Open Sans"/>
              </a:rPr>
              <a:t>Spend countless hours for a good outcome</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AutoNum type="arabicPeriod"/>
            </a:pPr>
            <a:r>
              <a:rPr lang="en">
                <a:latin typeface="Open Sans"/>
                <a:ea typeface="Open Sans"/>
                <a:cs typeface="Open Sans"/>
                <a:sym typeface="Open Sans"/>
              </a:rPr>
              <a:t>High learning rate will cause Mode Collapse</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AutoNum type="arabicPeriod"/>
            </a:pPr>
            <a:r>
              <a:rPr lang="en">
                <a:latin typeface="Open Sans"/>
                <a:ea typeface="Open Sans"/>
                <a:cs typeface="Open Sans"/>
                <a:sym typeface="Open Sans"/>
              </a:rPr>
              <a:t>Familiar with Tensorflow and Keras after the project</a:t>
            </a:r>
            <a:endParaRPr>
              <a:latin typeface="Open Sans"/>
              <a:ea typeface="Open Sans"/>
              <a:cs typeface="Open Sans"/>
              <a:sym typeface="Open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3"/>
          <p:cNvSpPr txBox="1"/>
          <p:nvPr>
            <p:ph type="title"/>
          </p:nvPr>
        </p:nvSpPr>
        <p:spPr>
          <a:xfrm>
            <a:off x="773700" y="1806450"/>
            <a:ext cx="7596600" cy="1530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Face </a:t>
            </a:r>
            <a:r>
              <a:rPr lang="en"/>
              <a:t>Recognition</a:t>
            </a:r>
            <a:r>
              <a:rPr lang="en"/>
              <a:t> </a:t>
            </a:r>
            <a:endParaRPr/>
          </a:p>
          <a:p>
            <a:pPr indent="0" lvl="0" marL="0" rtl="0" algn="ctr">
              <a:spcBef>
                <a:spcPts val="0"/>
              </a:spcBef>
              <a:spcAft>
                <a:spcPts val="0"/>
              </a:spcAft>
              <a:buNone/>
            </a:pPr>
            <a:r>
              <a:rPr lang="en"/>
              <a:t>by Transfer Learning</a:t>
            </a:r>
            <a:endParaRPr/>
          </a:p>
          <a:p>
            <a:pPr indent="0" lvl="0" marL="0" rtl="0" algn="ctr">
              <a:spcBef>
                <a:spcPts val="0"/>
              </a:spcBef>
              <a:spcAft>
                <a:spcPts val="0"/>
              </a:spcAft>
              <a:buClr>
                <a:schemeClr val="dk1"/>
              </a:buClr>
              <a:buSzPct val="40740"/>
              <a:buFont typeface="Arial"/>
              <a:buNone/>
            </a:pPr>
            <a:r>
              <a:rPr lang="en" sz="2700"/>
              <a:t>(Level: Optimized Training)</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64"/>
          <p:cNvSpPr txBox="1"/>
          <p:nvPr>
            <p:ph type="title"/>
          </p:nvPr>
        </p:nvSpPr>
        <p:spPr>
          <a:xfrm>
            <a:off x="773700" y="169875"/>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Datasets</a:t>
            </a:r>
            <a:endParaRPr/>
          </a:p>
        </p:txBody>
      </p:sp>
      <p:sp>
        <p:nvSpPr>
          <p:cNvPr id="395" name="Google Shape;395;p64"/>
          <p:cNvSpPr txBox="1"/>
          <p:nvPr/>
        </p:nvSpPr>
        <p:spPr>
          <a:xfrm>
            <a:off x="919050" y="1410825"/>
            <a:ext cx="73605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Title:</a:t>
            </a:r>
            <a:r>
              <a:rPr lang="en">
                <a:latin typeface="Open Sans"/>
                <a:ea typeface="Open Sans"/>
                <a:cs typeface="Open Sans"/>
                <a:sym typeface="Open Sans"/>
              </a:rPr>
              <a:t> Paddy’s Family (My wife and daughter)</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b="1" lang="en">
                <a:latin typeface="Open Sans"/>
                <a:ea typeface="Open Sans"/>
                <a:cs typeface="Open Sans"/>
                <a:sym typeface="Open Sans"/>
              </a:rPr>
              <a:t>Purpose of use:</a:t>
            </a:r>
            <a:r>
              <a:rPr lang="en">
                <a:latin typeface="Open Sans"/>
                <a:ea typeface="Open Sans"/>
                <a:cs typeface="Open Sans"/>
                <a:sym typeface="Open Sans"/>
              </a:rPr>
              <a:t> For image recognition by calculating the similarity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b="1" lang="en">
                <a:latin typeface="Open Sans"/>
                <a:ea typeface="Open Sans"/>
                <a:cs typeface="Open Sans"/>
                <a:sym typeface="Open Sans"/>
              </a:rPr>
              <a:t>Size: </a:t>
            </a:r>
            <a:r>
              <a:rPr lang="en">
                <a:latin typeface="Open Sans"/>
                <a:ea typeface="Open Sans"/>
                <a:cs typeface="Open Sans"/>
                <a:sym typeface="Open Sans"/>
              </a:rPr>
              <a:t>300 images processed by OpenCV</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b="1" lang="en">
                <a:latin typeface="Open Sans"/>
                <a:ea typeface="Open Sans"/>
                <a:cs typeface="Open Sans"/>
                <a:sym typeface="Open Sans"/>
              </a:rPr>
              <a:t>Published</a:t>
            </a:r>
            <a:r>
              <a:rPr b="1" lang="en">
                <a:latin typeface="Open Sans"/>
                <a:ea typeface="Open Sans"/>
                <a:cs typeface="Open Sans"/>
                <a:sym typeface="Open Sans"/>
              </a:rPr>
              <a:t> Date:</a:t>
            </a:r>
            <a:r>
              <a:rPr lang="en">
                <a:latin typeface="Open Sans"/>
                <a:ea typeface="Open Sans"/>
                <a:cs typeface="Open Sans"/>
                <a:sym typeface="Open Sans"/>
              </a:rPr>
              <a:t> Apr 2021</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pic>
        <p:nvPicPr>
          <p:cNvPr id="396" name="Google Shape;396;p64"/>
          <p:cNvPicPr preferRelativeResize="0"/>
          <p:nvPr/>
        </p:nvPicPr>
        <p:blipFill>
          <a:blip r:embed="rId3">
            <a:alphaModFix/>
          </a:blip>
          <a:stretch>
            <a:fillRect/>
          </a:stretch>
        </p:blipFill>
        <p:spPr>
          <a:xfrm>
            <a:off x="6506175" y="2700713"/>
            <a:ext cx="2000250" cy="2228850"/>
          </a:xfrm>
          <a:prstGeom prst="rect">
            <a:avLst/>
          </a:prstGeom>
          <a:noFill/>
          <a:ln>
            <a:noFill/>
          </a:ln>
        </p:spPr>
      </p:pic>
      <p:pic>
        <p:nvPicPr>
          <p:cNvPr id="397" name="Google Shape;397;p64"/>
          <p:cNvPicPr preferRelativeResize="0"/>
          <p:nvPr/>
        </p:nvPicPr>
        <p:blipFill>
          <a:blip r:embed="rId4">
            <a:alphaModFix/>
          </a:blip>
          <a:stretch>
            <a:fillRect/>
          </a:stretch>
        </p:blipFill>
        <p:spPr>
          <a:xfrm>
            <a:off x="3196775" y="2724513"/>
            <a:ext cx="1981200" cy="2181225"/>
          </a:xfrm>
          <a:prstGeom prst="rect">
            <a:avLst/>
          </a:prstGeom>
          <a:noFill/>
          <a:ln>
            <a:noFill/>
          </a:ln>
        </p:spPr>
      </p:pic>
      <p:pic>
        <p:nvPicPr>
          <p:cNvPr id="398" name="Google Shape;398;p64"/>
          <p:cNvPicPr preferRelativeResize="0"/>
          <p:nvPr/>
        </p:nvPicPr>
        <p:blipFill>
          <a:blip r:embed="rId5">
            <a:alphaModFix/>
          </a:blip>
          <a:stretch>
            <a:fillRect/>
          </a:stretch>
        </p:blipFill>
        <p:spPr>
          <a:xfrm>
            <a:off x="4764525" y="2407625"/>
            <a:ext cx="2009775" cy="22383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5"/>
          <p:cNvSpPr txBox="1"/>
          <p:nvPr>
            <p:ph type="title"/>
          </p:nvPr>
        </p:nvSpPr>
        <p:spPr>
          <a:xfrm>
            <a:off x="773700" y="169875"/>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Model Architecture - VGG16</a:t>
            </a:r>
            <a:endParaRPr/>
          </a:p>
        </p:txBody>
      </p:sp>
      <p:sp>
        <p:nvSpPr>
          <p:cNvPr id="404" name="Google Shape;404;p65"/>
          <p:cNvSpPr txBox="1"/>
          <p:nvPr/>
        </p:nvSpPr>
        <p:spPr>
          <a:xfrm>
            <a:off x="919050" y="1410825"/>
            <a:ext cx="736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405" name="Google Shape;405;p65"/>
          <p:cNvPicPr preferRelativeResize="0"/>
          <p:nvPr/>
        </p:nvPicPr>
        <p:blipFill>
          <a:blip r:embed="rId3">
            <a:alphaModFix/>
          </a:blip>
          <a:stretch>
            <a:fillRect/>
          </a:stretch>
        </p:blipFill>
        <p:spPr>
          <a:xfrm>
            <a:off x="152400" y="1639425"/>
            <a:ext cx="8839201" cy="2395744"/>
          </a:xfrm>
          <a:prstGeom prst="rect">
            <a:avLst/>
          </a:prstGeom>
          <a:noFill/>
          <a:ln>
            <a:noFill/>
          </a:ln>
        </p:spPr>
      </p:pic>
      <p:sp>
        <p:nvSpPr>
          <p:cNvPr id="406" name="Google Shape;406;p65"/>
          <p:cNvSpPr txBox="1"/>
          <p:nvPr/>
        </p:nvSpPr>
        <p:spPr>
          <a:xfrm>
            <a:off x="7160375" y="3773700"/>
            <a:ext cx="163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latin typeface="Open Sans"/>
                <a:ea typeface="Open Sans"/>
                <a:cs typeface="Open Sans"/>
                <a:sym typeface="Open Sans"/>
              </a:rPr>
              <a:t>Dense Layer x 3</a:t>
            </a:r>
            <a:endParaRPr b="1">
              <a:solidFill>
                <a:srgbClr val="FF0000"/>
              </a:solidFill>
              <a:latin typeface="Open Sans"/>
              <a:ea typeface="Open Sans"/>
              <a:cs typeface="Open Sans"/>
              <a:sym typeface="Open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6"/>
          <p:cNvSpPr txBox="1"/>
          <p:nvPr>
            <p:ph type="title"/>
          </p:nvPr>
        </p:nvSpPr>
        <p:spPr>
          <a:xfrm>
            <a:off x="773700" y="169875"/>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Implementation - Define </a:t>
            </a:r>
            <a:r>
              <a:rPr lang="en"/>
              <a:t>Custom Layers</a:t>
            </a:r>
            <a:endParaRPr/>
          </a:p>
        </p:txBody>
      </p:sp>
      <p:sp>
        <p:nvSpPr>
          <p:cNvPr id="412" name="Google Shape;412;p66"/>
          <p:cNvSpPr txBox="1"/>
          <p:nvPr/>
        </p:nvSpPr>
        <p:spPr>
          <a:xfrm>
            <a:off x="1119100" y="1300275"/>
            <a:ext cx="7360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Convenient and Easy to use: </a:t>
            </a:r>
            <a:r>
              <a:rPr b="1" lang="en">
                <a:solidFill>
                  <a:srgbClr val="FF00FF"/>
                </a:solidFill>
              </a:rPr>
              <a:t>Just 3 Steps</a:t>
            </a:r>
            <a:endParaRPr/>
          </a:p>
          <a:p>
            <a:pPr indent="0" lvl="0" marL="0" rtl="0" algn="l">
              <a:spcBef>
                <a:spcPts val="0"/>
              </a:spcBef>
              <a:spcAft>
                <a:spcPts val="0"/>
              </a:spcAft>
              <a:buNone/>
            </a:pPr>
            <a:r>
              <a:rPr lang="en"/>
              <a:t>Creates the top or head of the model that will be placed on top of the bottom layers</a:t>
            </a:r>
            <a:endParaRPr/>
          </a:p>
        </p:txBody>
      </p:sp>
      <p:pic>
        <p:nvPicPr>
          <p:cNvPr id="413" name="Google Shape;413;p66"/>
          <p:cNvPicPr preferRelativeResize="0"/>
          <p:nvPr/>
        </p:nvPicPr>
        <p:blipFill>
          <a:blip r:embed="rId3">
            <a:alphaModFix/>
          </a:blip>
          <a:stretch>
            <a:fillRect/>
          </a:stretch>
        </p:blipFill>
        <p:spPr>
          <a:xfrm>
            <a:off x="849888" y="2101725"/>
            <a:ext cx="7648575" cy="1943100"/>
          </a:xfrm>
          <a:prstGeom prst="rect">
            <a:avLst/>
          </a:prstGeom>
          <a:noFill/>
          <a:ln>
            <a:noFill/>
          </a:ln>
        </p:spPr>
      </p:pic>
      <p:sp>
        <p:nvSpPr>
          <p:cNvPr id="414" name="Google Shape;414;p66"/>
          <p:cNvSpPr txBox="1"/>
          <p:nvPr/>
        </p:nvSpPr>
        <p:spPr>
          <a:xfrm>
            <a:off x="6325600" y="2207400"/>
            <a:ext cx="215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FF0000"/>
                </a:solidFill>
                <a:latin typeface="Open Sans"/>
                <a:ea typeface="Open Sans"/>
                <a:cs typeface="Open Sans"/>
                <a:sym typeface="Open Sans"/>
              </a:rPr>
              <a:t>STEP 1</a:t>
            </a:r>
            <a:endParaRPr b="1" sz="2800">
              <a:solidFill>
                <a:srgbClr val="FF0000"/>
              </a:solidFill>
              <a:latin typeface="Open Sans"/>
              <a:ea typeface="Open Sans"/>
              <a:cs typeface="Open Sans"/>
              <a:sym typeface="Open Sans"/>
            </a:endParaRPr>
          </a:p>
        </p:txBody>
      </p:sp>
      <p:sp>
        <p:nvSpPr>
          <p:cNvPr id="415" name="Google Shape;415;p66"/>
          <p:cNvSpPr/>
          <p:nvPr/>
        </p:nvSpPr>
        <p:spPr>
          <a:xfrm>
            <a:off x="1161150" y="3132675"/>
            <a:ext cx="4269600" cy="5442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7"/>
          <p:cNvSpPr txBox="1"/>
          <p:nvPr>
            <p:ph type="title"/>
          </p:nvPr>
        </p:nvSpPr>
        <p:spPr>
          <a:xfrm>
            <a:off x="468900" y="169875"/>
            <a:ext cx="8031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3500"/>
              <a:t>Implementation - </a:t>
            </a:r>
            <a:r>
              <a:rPr lang="en" sz="3500"/>
              <a:t>Add to the Pretrained Layers (VGG16)</a:t>
            </a:r>
            <a:endParaRPr sz="3500"/>
          </a:p>
        </p:txBody>
      </p:sp>
      <p:sp>
        <p:nvSpPr>
          <p:cNvPr id="421" name="Google Shape;421;p67"/>
          <p:cNvSpPr txBox="1"/>
          <p:nvPr/>
        </p:nvSpPr>
        <p:spPr>
          <a:xfrm>
            <a:off x="891750" y="1300275"/>
            <a:ext cx="7360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a:t>Convenient and Easy to use: </a:t>
            </a:r>
            <a:r>
              <a:rPr b="1" lang="en">
                <a:solidFill>
                  <a:srgbClr val="FF00FF"/>
                </a:solidFill>
              </a:rPr>
              <a:t>Just 3 Steps</a:t>
            </a:r>
            <a:endParaRPr b="1">
              <a:solidFill>
                <a:srgbClr val="FF00FF"/>
              </a:solidFill>
            </a:endParaRPr>
          </a:p>
        </p:txBody>
      </p:sp>
      <p:sp>
        <p:nvSpPr>
          <p:cNvPr id="422" name="Google Shape;422;p67"/>
          <p:cNvSpPr/>
          <p:nvPr/>
        </p:nvSpPr>
        <p:spPr>
          <a:xfrm>
            <a:off x="4425550" y="2411025"/>
            <a:ext cx="300000" cy="332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67"/>
          <p:cNvSpPr/>
          <p:nvPr/>
        </p:nvSpPr>
        <p:spPr>
          <a:xfrm>
            <a:off x="4416050" y="3331100"/>
            <a:ext cx="300000" cy="332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4" name="Google Shape;424;p67"/>
          <p:cNvPicPr preferRelativeResize="0"/>
          <p:nvPr/>
        </p:nvPicPr>
        <p:blipFill>
          <a:blip r:embed="rId3">
            <a:alphaModFix/>
          </a:blip>
          <a:stretch>
            <a:fillRect/>
          </a:stretch>
        </p:blipFill>
        <p:spPr>
          <a:xfrm>
            <a:off x="1777600" y="3652475"/>
            <a:ext cx="6146351" cy="1023100"/>
          </a:xfrm>
          <a:prstGeom prst="rect">
            <a:avLst/>
          </a:prstGeom>
          <a:noFill/>
          <a:ln>
            <a:noFill/>
          </a:ln>
        </p:spPr>
      </p:pic>
      <p:pic>
        <p:nvPicPr>
          <p:cNvPr id="425" name="Google Shape;425;p67"/>
          <p:cNvPicPr preferRelativeResize="0"/>
          <p:nvPr/>
        </p:nvPicPr>
        <p:blipFill>
          <a:blip r:embed="rId4">
            <a:alphaModFix/>
          </a:blip>
          <a:stretch>
            <a:fillRect/>
          </a:stretch>
        </p:blipFill>
        <p:spPr>
          <a:xfrm>
            <a:off x="966800" y="2786450"/>
            <a:ext cx="7464175" cy="501325"/>
          </a:xfrm>
          <a:prstGeom prst="rect">
            <a:avLst/>
          </a:prstGeom>
          <a:noFill/>
          <a:ln>
            <a:noFill/>
          </a:ln>
        </p:spPr>
      </p:pic>
      <p:pic>
        <p:nvPicPr>
          <p:cNvPr id="426" name="Google Shape;426;p67"/>
          <p:cNvPicPr preferRelativeResize="0"/>
          <p:nvPr/>
        </p:nvPicPr>
        <p:blipFill>
          <a:blip r:embed="rId5">
            <a:alphaModFix/>
          </a:blip>
          <a:stretch>
            <a:fillRect/>
          </a:stretch>
        </p:blipFill>
        <p:spPr>
          <a:xfrm>
            <a:off x="478725" y="1776675"/>
            <a:ext cx="8174655" cy="501325"/>
          </a:xfrm>
          <a:prstGeom prst="rect">
            <a:avLst/>
          </a:prstGeom>
          <a:noFill/>
          <a:ln>
            <a:noFill/>
          </a:ln>
        </p:spPr>
      </p:pic>
      <p:sp>
        <p:nvSpPr>
          <p:cNvPr id="427" name="Google Shape;427;p67"/>
          <p:cNvSpPr/>
          <p:nvPr/>
        </p:nvSpPr>
        <p:spPr>
          <a:xfrm>
            <a:off x="1414475" y="4125525"/>
            <a:ext cx="4082700" cy="3321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67"/>
          <p:cNvSpPr txBox="1"/>
          <p:nvPr/>
        </p:nvSpPr>
        <p:spPr>
          <a:xfrm>
            <a:off x="5931450" y="2269263"/>
            <a:ext cx="215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FF0000"/>
                </a:solidFill>
                <a:latin typeface="Open Sans"/>
                <a:ea typeface="Open Sans"/>
                <a:cs typeface="Open Sans"/>
                <a:sym typeface="Open Sans"/>
              </a:rPr>
              <a:t>STEP 2</a:t>
            </a:r>
            <a:endParaRPr b="1" sz="2800">
              <a:solidFill>
                <a:srgbClr val="FF0000"/>
              </a:solidFill>
              <a:latin typeface="Open Sans"/>
              <a:ea typeface="Open Sans"/>
              <a:cs typeface="Open Sans"/>
              <a:sym typeface="Open Sans"/>
            </a:endParaRPr>
          </a:p>
        </p:txBody>
      </p:sp>
      <p:sp>
        <p:nvSpPr>
          <p:cNvPr id="429" name="Google Shape;429;p67"/>
          <p:cNvSpPr txBox="1"/>
          <p:nvPr/>
        </p:nvSpPr>
        <p:spPr>
          <a:xfrm>
            <a:off x="5931450" y="3189338"/>
            <a:ext cx="215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rgbClr val="FF0000"/>
                </a:solidFill>
                <a:latin typeface="Open Sans"/>
                <a:ea typeface="Open Sans"/>
                <a:cs typeface="Open Sans"/>
                <a:sym typeface="Open Sans"/>
              </a:rPr>
              <a:t>STEP 3</a:t>
            </a:r>
            <a:endParaRPr b="1" sz="2800">
              <a:solidFill>
                <a:srgbClr val="FF0000"/>
              </a:solidFill>
              <a:latin typeface="Open Sans"/>
              <a:ea typeface="Open Sans"/>
              <a:cs typeface="Open Sans"/>
              <a:sym typeface="Open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8"/>
          <p:cNvSpPr txBox="1"/>
          <p:nvPr>
            <p:ph type="title"/>
          </p:nvPr>
        </p:nvSpPr>
        <p:spPr>
          <a:xfrm>
            <a:off x="773700" y="169875"/>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Performance</a:t>
            </a:r>
            <a:endParaRPr/>
          </a:p>
        </p:txBody>
      </p:sp>
      <p:sp>
        <p:nvSpPr>
          <p:cNvPr id="435" name="Google Shape;435;p68"/>
          <p:cNvSpPr txBox="1"/>
          <p:nvPr/>
        </p:nvSpPr>
        <p:spPr>
          <a:xfrm>
            <a:off x="919050" y="1410825"/>
            <a:ext cx="736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436" name="Google Shape;436;p68"/>
          <p:cNvPicPr preferRelativeResize="0"/>
          <p:nvPr/>
        </p:nvPicPr>
        <p:blipFill>
          <a:blip r:embed="rId3">
            <a:alphaModFix/>
          </a:blip>
          <a:stretch>
            <a:fillRect/>
          </a:stretch>
        </p:blipFill>
        <p:spPr>
          <a:xfrm>
            <a:off x="765488" y="1700475"/>
            <a:ext cx="7667625" cy="2543175"/>
          </a:xfrm>
          <a:prstGeom prst="rect">
            <a:avLst/>
          </a:prstGeom>
          <a:noFill/>
          <a:ln>
            <a:noFill/>
          </a:ln>
        </p:spPr>
      </p:pic>
      <p:sp>
        <p:nvSpPr>
          <p:cNvPr id="437" name="Google Shape;437;p68"/>
          <p:cNvSpPr/>
          <p:nvPr/>
        </p:nvSpPr>
        <p:spPr>
          <a:xfrm>
            <a:off x="4489850" y="1853800"/>
            <a:ext cx="2550300" cy="2358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68"/>
          <p:cNvSpPr/>
          <p:nvPr/>
        </p:nvSpPr>
        <p:spPr>
          <a:xfrm>
            <a:off x="4489850" y="2659850"/>
            <a:ext cx="2550300" cy="2358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68"/>
          <p:cNvSpPr/>
          <p:nvPr/>
        </p:nvSpPr>
        <p:spPr>
          <a:xfrm>
            <a:off x="4438675" y="3465900"/>
            <a:ext cx="2550300" cy="2358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68"/>
          <p:cNvSpPr/>
          <p:nvPr/>
        </p:nvSpPr>
        <p:spPr>
          <a:xfrm>
            <a:off x="1309675" y="2335950"/>
            <a:ext cx="1701300" cy="2358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68"/>
          <p:cNvSpPr/>
          <p:nvPr/>
        </p:nvSpPr>
        <p:spPr>
          <a:xfrm>
            <a:off x="1309675" y="3152725"/>
            <a:ext cx="1701300" cy="2358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68"/>
          <p:cNvSpPr/>
          <p:nvPr/>
        </p:nvSpPr>
        <p:spPr>
          <a:xfrm>
            <a:off x="1309675" y="3969500"/>
            <a:ext cx="1701300" cy="2358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9"/>
          <p:cNvSpPr txBox="1"/>
          <p:nvPr>
            <p:ph type="title"/>
          </p:nvPr>
        </p:nvSpPr>
        <p:spPr>
          <a:xfrm>
            <a:off x="801000" y="-119775"/>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Result</a:t>
            </a:r>
            <a:endParaRPr/>
          </a:p>
        </p:txBody>
      </p:sp>
      <p:sp>
        <p:nvSpPr>
          <p:cNvPr id="448" name="Google Shape;448;p69"/>
          <p:cNvSpPr txBox="1"/>
          <p:nvPr/>
        </p:nvSpPr>
        <p:spPr>
          <a:xfrm>
            <a:off x="1386450" y="787375"/>
            <a:ext cx="7360500" cy="72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850">
                <a:solidFill>
                  <a:schemeClr val="dk1"/>
                </a:solidFill>
                <a:highlight>
                  <a:srgbClr val="FFFFFF"/>
                </a:highlight>
              </a:rPr>
              <a:t>Class </a:t>
            </a:r>
            <a:r>
              <a:rPr lang="en" sz="1850">
                <a:solidFill>
                  <a:schemeClr val="dk1"/>
                </a:solidFill>
                <a:highlight>
                  <a:srgbClr val="FFFFFF"/>
                </a:highlight>
              </a:rPr>
              <a:t>Indices</a:t>
            </a:r>
            <a:r>
              <a:rPr lang="en" sz="1850">
                <a:solidFill>
                  <a:schemeClr val="dk1"/>
                </a:solidFill>
                <a:highlight>
                  <a:srgbClr val="FFFFFF"/>
                </a:highlight>
              </a:rPr>
              <a:t>: {'Lydia': 0, 'Others': 1, 'Paddy': 2, 'Venus': 3}</a:t>
            </a:r>
            <a:endParaRPr sz="1850">
              <a:solidFill>
                <a:schemeClr val="dk1"/>
              </a:solidFill>
              <a:highlight>
                <a:srgbClr val="FFFFFF"/>
              </a:highlight>
            </a:endParaRPr>
          </a:p>
          <a:p>
            <a:pPr indent="0" lvl="0" marL="0" rtl="0" algn="l">
              <a:spcBef>
                <a:spcPts val="0"/>
              </a:spcBef>
              <a:spcAft>
                <a:spcPts val="0"/>
              </a:spcAft>
              <a:buNone/>
            </a:pPr>
            <a:r>
              <a:t/>
            </a:r>
            <a:endParaRPr>
              <a:latin typeface="Open Sans"/>
              <a:ea typeface="Open Sans"/>
              <a:cs typeface="Open Sans"/>
              <a:sym typeface="Open Sans"/>
            </a:endParaRPr>
          </a:p>
        </p:txBody>
      </p:sp>
      <p:pic>
        <p:nvPicPr>
          <p:cNvPr id="449" name="Google Shape;449;p69"/>
          <p:cNvPicPr preferRelativeResize="0"/>
          <p:nvPr/>
        </p:nvPicPr>
        <p:blipFill>
          <a:blip r:embed="rId3">
            <a:alphaModFix/>
          </a:blip>
          <a:stretch>
            <a:fillRect/>
          </a:stretch>
        </p:blipFill>
        <p:spPr>
          <a:xfrm>
            <a:off x="712400" y="1347950"/>
            <a:ext cx="1476850" cy="1691800"/>
          </a:xfrm>
          <a:prstGeom prst="rect">
            <a:avLst/>
          </a:prstGeom>
          <a:noFill/>
          <a:ln>
            <a:noFill/>
          </a:ln>
        </p:spPr>
      </p:pic>
      <p:pic>
        <p:nvPicPr>
          <p:cNvPr id="450" name="Google Shape;450;p69"/>
          <p:cNvPicPr preferRelativeResize="0"/>
          <p:nvPr/>
        </p:nvPicPr>
        <p:blipFill>
          <a:blip r:embed="rId4">
            <a:alphaModFix/>
          </a:blip>
          <a:stretch>
            <a:fillRect/>
          </a:stretch>
        </p:blipFill>
        <p:spPr>
          <a:xfrm>
            <a:off x="116125" y="3281650"/>
            <a:ext cx="2635574" cy="828575"/>
          </a:xfrm>
          <a:prstGeom prst="rect">
            <a:avLst/>
          </a:prstGeom>
          <a:noFill/>
          <a:ln>
            <a:noFill/>
          </a:ln>
        </p:spPr>
      </p:pic>
      <p:pic>
        <p:nvPicPr>
          <p:cNvPr id="451" name="Google Shape;451;p69"/>
          <p:cNvPicPr preferRelativeResize="0"/>
          <p:nvPr/>
        </p:nvPicPr>
        <p:blipFill>
          <a:blip r:embed="rId5">
            <a:alphaModFix/>
          </a:blip>
          <a:stretch>
            <a:fillRect/>
          </a:stretch>
        </p:blipFill>
        <p:spPr>
          <a:xfrm>
            <a:off x="4821950" y="1443825"/>
            <a:ext cx="1476850" cy="1669184"/>
          </a:xfrm>
          <a:prstGeom prst="rect">
            <a:avLst/>
          </a:prstGeom>
          <a:noFill/>
          <a:ln>
            <a:noFill/>
          </a:ln>
        </p:spPr>
      </p:pic>
      <p:pic>
        <p:nvPicPr>
          <p:cNvPr id="452" name="Google Shape;452;p69"/>
          <p:cNvPicPr preferRelativeResize="0"/>
          <p:nvPr/>
        </p:nvPicPr>
        <p:blipFill>
          <a:blip r:embed="rId6">
            <a:alphaModFix/>
          </a:blip>
          <a:stretch>
            <a:fillRect/>
          </a:stretch>
        </p:blipFill>
        <p:spPr>
          <a:xfrm>
            <a:off x="4248600" y="3274400"/>
            <a:ext cx="2382425" cy="727500"/>
          </a:xfrm>
          <a:prstGeom prst="rect">
            <a:avLst/>
          </a:prstGeom>
          <a:noFill/>
          <a:ln>
            <a:noFill/>
          </a:ln>
        </p:spPr>
      </p:pic>
      <p:pic>
        <p:nvPicPr>
          <p:cNvPr id="453" name="Google Shape;453;p69"/>
          <p:cNvPicPr preferRelativeResize="0"/>
          <p:nvPr/>
        </p:nvPicPr>
        <p:blipFill>
          <a:blip r:embed="rId7">
            <a:alphaModFix/>
          </a:blip>
          <a:stretch>
            <a:fillRect/>
          </a:stretch>
        </p:blipFill>
        <p:spPr>
          <a:xfrm>
            <a:off x="2767175" y="1414300"/>
            <a:ext cx="1434425" cy="1662334"/>
          </a:xfrm>
          <a:prstGeom prst="rect">
            <a:avLst/>
          </a:prstGeom>
          <a:noFill/>
          <a:ln>
            <a:noFill/>
          </a:ln>
        </p:spPr>
      </p:pic>
      <p:pic>
        <p:nvPicPr>
          <p:cNvPr id="454" name="Google Shape;454;p69"/>
          <p:cNvPicPr preferRelativeResize="0"/>
          <p:nvPr/>
        </p:nvPicPr>
        <p:blipFill>
          <a:blip r:embed="rId8">
            <a:alphaModFix/>
          </a:blip>
          <a:stretch>
            <a:fillRect/>
          </a:stretch>
        </p:blipFill>
        <p:spPr>
          <a:xfrm>
            <a:off x="2310124" y="4179174"/>
            <a:ext cx="2588229" cy="828575"/>
          </a:xfrm>
          <a:prstGeom prst="rect">
            <a:avLst/>
          </a:prstGeom>
          <a:noFill/>
          <a:ln>
            <a:noFill/>
          </a:ln>
        </p:spPr>
      </p:pic>
      <p:pic>
        <p:nvPicPr>
          <p:cNvPr id="455" name="Google Shape;455;p69"/>
          <p:cNvPicPr preferRelativeResize="0"/>
          <p:nvPr/>
        </p:nvPicPr>
        <p:blipFill>
          <a:blip r:embed="rId9">
            <a:alphaModFix/>
          </a:blip>
          <a:stretch>
            <a:fillRect/>
          </a:stretch>
        </p:blipFill>
        <p:spPr>
          <a:xfrm>
            <a:off x="7059875" y="1436925"/>
            <a:ext cx="1434425" cy="1641215"/>
          </a:xfrm>
          <a:prstGeom prst="rect">
            <a:avLst/>
          </a:prstGeom>
          <a:noFill/>
          <a:ln>
            <a:noFill/>
          </a:ln>
        </p:spPr>
      </p:pic>
      <p:pic>
        <p:nvPicPr>
          <p:cNvPr id="456" name="Google Shape;456;p69"/>
          <p:cNvPicPr preferRelativeResize="0"/>
          <p:nvPr/>
        </p:nvPicPr>
        <p:blipFill>
          <a:blip r:embed="rId10">
            <a:alphaModFix/>
          </a:blip>
          <a:stretch>
            <a:fillRect/>
          </a:stretch>
        </p:blipFill>
        <p:spPr>
          <a:xfrm>
            <a:off x="6248178" y="4163300"/>
            <a:ext cx="2604326" cy="8368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70"/>
          <p:cNvSpPr txBox="1"/>
          <p:nvPr>
            <p:ph type="title"/>
          </p:nvPr>
        </p:nvSpPr>
        <p:spPr>
          <a:xfrm>
            <a:off x="773700" y="169875"/>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Future Improvement</a:t>
            </a:r>
            <a:endParaRPr/>
          </a:p>
        </p:txBody>
      </p:sp>
      <p:sp>
        <p:nvSpPr>
          <p:cNvPr id="462" name="Google Shape;462;p70"/>
          <p:cNvSpPr txBox="1"/>
          <p:nvPr/>
        </p:nvSpPr>
        <p:spPr>
          <a:xfrm>
            <a:off x="919050" y="1410825"/>
            <a:ext cx="736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463" name="Google Shape;463;p70"/>
          <p:cNvSpPr txBox="1"/>
          <p:nvPr/>
        </p:nvSpPr>
        <p:spPr>
          <a:xfrm>
            <a:off x="1896675" y="2153850"/>
            <a:ext cx="60222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rgbClr val="FF9900"/>
                </a:solidFill>
                <a:latin typeface="Open Sans"/>
                <a:ea typeface="Open Sans"/>
                <a:cs typeface="Open Sans"/>
                <a:sym typeface="Open Sans"/>
              </a:rPr>
              <a:t>Use a larger dataset with varying angle of faces to train the model</a:t>
            </a:r>
            <a:endParaRPr sz="2400">
              <a:solidFill>
                <a:srgbClr val="FF9900"/>
              </a:solidFill>
              <a:latin typeface="Open Sans"/>
              <a:ea typeface="Open Sans"/>
              <a:cs typeface="Open Sans"/>
              <a:sym typeface="Open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71"/>
          <p:cNvSpPr txBox="1"/>
          <p:nvPr>
            <p:ph type="title"/>
          </p:nvPr>
        </p:nvSpPr>
        <p:spPr>
          <a:xfrm>
            <a:off x="773700" y="1806450"/>
            <a:ext cx="7596600" cy="1530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Face Detector </a:t>
            </a:r>
            <a:endParaRPr/>
          </a:p>
          <a:p>
            <a:pPr indent="0" lvl="0" marL="0" rtl="0" algn="ctr">
              <a:spcBef>
                <a:spcPts val="0"/>
              </a:spcBef>
              <a:spcAft>
                <a:spcPts val="0"/>
              </a:spcAft>
              <a:buNone/>
            </a:pPr>
            <a:r>
              <a:rPr lang="en"/>
              <a:t>by DLib</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sz="2977"/>
              <a:t>Introduction to a Face Detector Library</a:t>
            </a:r>
            <a:endParaRPr sz="2977"/>
          </a:p>
          <a:p>
            <a:pPr indent="0" lvl="0" marL="0" rtl="0" algn="ctr">
              <a:spcBef>
                <a:spcPts val="0"/>
              </a:spcBef>
              <a:spcAft>
                <a:spcPts val="0"/>
              </a:spcAft>
              <a:buClr>
                <a:schemeClr val="dk1"/>
              </a:buClr>
              <a:buSzPct val="40740"/>
              <a:buFont typeface="Arial"/>
              <a:buNone/>
            </a:pPr>
            <a:r>
              <a:rPr lang="en" sz="2700"/>
              <a:t>(No need Training - ready to use)</a:t>
            </a:r>
            <a:endParaRPr sz="2977"/>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8"/>
          <p:cNvPicPr preferRelativeResize="0"/>
          <p:nvPr/>
        </p:nvPicPr>
        <p:blipFill>
          <a:blip r:embed="rId3">
            <a:alphaModFix/>
          </a:blip>
          <a:stretch>
            <a:fillRect/>
          </a:stretch>
        </p:blipFill>
        <p:spPr>
          <a:xfrm>
            <a:off x="2936825" y="1041400"/>
            <a:ext cx="3270350" cy="30607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2"/>
          <p:cNvSpPr txBox="1"/>
          <p:nvPr>
            <p:ph type="title"/>
          </p:nvPr>
        </p:nvSpPr>
        <p:spPr>
          <a:xfrm>
            <a:off x="773700" y="169875"/>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What is Dlib</a:t>
            </a:r>
            <a:endParaRPr/>
          </a:p>
        </p:txBody>
      </p:sp>
      <p:sp>
        <p:nvSpPr>
          <p:cNvPr id="474" name="Google Shape;474;p72"/>
          <p:cNvSpPr txBox="1"/>
          <p:nvPr/>
        </p:nvSpPr>
        <p:spPr>
          <a:xfrm>
            <a:off x="919050" y="1410825"/>
            <a:ext cx="736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475" name="Google Shape;475;p72"/>
          <p:cNvPicPr preferRelativeResize="0"/>
          <p:nvPr/>
        </p:nvPicPr>
        <p:blipFill>
          <a:blip r:embed="rId3">
            <a:alphaModFix/>
          </a:blip>
          <a:stretch>
            <a:fillRect/>
          </a:stretch>
        </p:blipFill>
        <p:spPr>
          <a:xfrm>
            <a:off x="6320975" y="2519800"/>
            <a:ext cx="2381250" cy="1924050"/>
          </a:xfrm>
          <a:prstGeom prst="rect">
            <a:avLst/>
          </a:prstGeom>
          <a:noFill/>
          <a:ln>
            <a:noFill/>
          </a:ln>
        </p:spPr>
      </p:pic>
      <p:sp>
        <p:nvSpPr>
          <p:cNvPr id="476" name="Google Shape;476;p72"/>
          <p:cNvSpPr txBox="1"/>
          <p:nvPr/>
        </p:nvSpPr>
        <p:spPr>
          <a:xfrm>
            <a:off x="870850" y="1390950"/>
            <a:ext cx="54501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AutoNum type="arabicPeriod"/>
            </a:pPr>
            <a:r>
              <a:rPr lang="en">
                <a:latin typeface="Open Sans"/>
                <a:ea typeface="Open Sans"/>
                <a:cs typeface="Open Sans"/>
                <a:sym typeface="Open Sans"/>
              </a:rPr>
              <a:t>A Python package wraps face recognition functions into a simple, easy to use API</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AutoNum type="arabicPeriod"/>
            </a:pPr>
            <a:r>
              <a:rPr lang="en">
                <a:latin typeface="Open Sans"/>
                <a:ea typeface="Open Sans"/>
                <a:cs typeface="Open Sans"/>
                <a:sym typeface="Open Sans"/>
              </a:rPr>
              <a:t>Two face detection method were built into the library</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0" lvl="0" marL="457200" rtl="0" algn="l">
              <a:spcBef>
                <a:spcPts val="0"/>
              </a:spcBef>
              <a:spcAft>
                <a:spcPts val="0"/>
              </a:spcAft>
              <a:buNone/>
            </a:pPr>
            <a:r>
              <a:rPr lang="en">
                <a:solidFill>
                  <a:srgbClr val="FF0000"/>
                </a:solidFill>
                <a:latin typeface="Open Sans"/>
                <a:ea typeface="Open Sans"/>
                <a:cs typeface="Open Sans"/>
                <a:sym typeface="Open Sans"/>
              </a:rPr>
              <a:t>2.1 HOG &amp; Linear SVM face detector - for frontal face detection</a:t>
            </a:r>
            <a:endParaRPr>
              <a:solidFill>
                <a:srgbClr val="FF0000"/>
              </a:solidFill>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0" lvl="0" marL="457200" rtl="0" algn="l">
              <a:spcBef>
                <a:spcPts val="0"/>
              </a:spcBef>
              <a:spcAft>
                <a:spcPts val="0"/>
              </a:spcAft>
              <a:buNone/>
            </a:pPr>
            <a:r>
              <a:rPr lang="en">
                <a:latin typeface="Open Sans"/>
                <a:ea typeface="Open Sans"/>
                <a:cs typeface="Open Sans"/>
                <a:sym typeface="Open Sans"/>
              </a:rPr>
              <a:t>2.2 Max-Margin (MMOD) CNN face detector - for vary angle face detection</a:t>
            </a:r>
            <a:endParaRPr>
              <a:latin typeface="Open Sans"/>
              <a:ea typeface="Open Sans"/>
              <a:cs typeface="Open Sans"/>
              <a:sym typeface="Open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73"/>
          <p:cNvSpPr txBox="1"/>
          <p:nvPr>
            <p:ph type="title"/>
          </p:nvPr>
        </p:nvSpPr>
        <p:spPr>
          <a:xfrm>
            <a:off x="773700" y="169875"/>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Model Architecture</a:t>
            </a:r>
            <a:endParaRPr/>
          </a:p>
          <a:p>
            <a:pPr indent="0" lvl="0" marL="0" rtl="0" algn="ctr">
              <a:spcBef>
                <a:spcPts val="0"/>
              </a:spcBef>
              <a:spcAft>
                <a:spcPts val="0"/>
              </a:spcAft>
              <a:buNone/>
            </a:pPr>
            <a:r>
              <a:rPr lang="en" sz="2600"/>
              <a:t>HOG + Linear SVM</a:t>
            </a:r>
            <a:endParaRPr sz="2600"/>
          </a:p>
        </p:txBody>
      </p:sp>
      <p:sp>
        <p:nvSpPr>
          <p:cNvPr id="482" name="Google Shape;482;p73"/>
          <p:cNvSpPr txBox="1"/>
          <p:nvPr/>
        </p:nvSpPr>
        <p:spPr>
          <a:xfrm>
            <a:off x="919050" y="1410825"/>
            <a:ext cx="736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483" name="Google Shape;483;p73"/>
          <p:cNvPicPr preferRelativeResize="0"/>
          <p:nvPr/>
        </p:nvPicPr>
        <p:blipFill>
          <a:blip r:embed="rId3">
            <a:alphaModFix/>
          </a:blip>
          <a:stretch>
            <a:fillRect/>
          </a:stretch>
        </p:blipFill>
        <p:spPr>
          <a:xfrm>
            <a:off x="3822925" y="1700475"/>
            <a:ext cx="4770350" cy="2298999"/>
          </a:xfrm>
          <a:prstGeom prst="rect">
            <a:avLst/>
          </a:prstGeom>
          <a:noFill/>
          <a:ln>
            <a:noFill/>
          </a:ln>
        </p:spPr>
      </p:pic>
      <p:pic>
        <p:nvPicPr>
          <p:cNvPr id="484" name="Google Shape;484;p73"/>
          <p:cNvPicPr preferRelativeResize="0"/>
          <p:nvPr/>
        </p:nvPicPr>
        <p:blipFill>
          <a:blip r:embed="rId4">
            <a:alphaModFix/>
          </a:blip>
          <a:stretch>
            <a:fillRect/>
          </a:stretch>
        </p:blipFill>
        <p:spPr>
          <a:xfrm>
            <a:off x="713625" y="1755875"/>
            <a:ext cx="2237625" cy="1985150"/>
          </a:xfrm>
          <a:prstGeom prst="rect">
            <a:avLst/>
          </a:prstGeom>
          <a:noFill/>
          <a:ln>
            <a:noFill/>
          </a:ln>
        </p:spPr>
      </p:pic>
      <p:sp>
        <p:nvSpPr>
          <p:cNvPr id="485" name="Google Shape;485;p73"/>
          <p:cNvSpPr/>
          <p:nvPr/>
        </p:nvSpPr>
        <p:spPr>
          <a:xfrm>
            <a:off x="3168950" y="2491625"/>
            <a:ext cx="447600" cy="544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73"/>
          <p:cNvSpPr/>
          <p:nvPr/>
        </p:nvSpPr>
        <p:spPr>
          <a:xfrm>
            <a:off x="6260500" y="2476350"/>
            <a:ext cx="447600" cy="544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74"/>
          <p:cNvSpPr txBox="1"/>
          <p:nvPr>
            <p:ph type="title"/>
          </p:nvPr>
        </p:nvSpPr>
        <p:spPr>
          <a:xfrm>
            <a:off x="773700" y="169875"/>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Datasets</a:t>
            </a:r>
            <a:endParaRPr/>
          </a:p>
        </p:txBody>
      </p:sp>
      <p:sp>
        <p:nvSpPr>
          <p:cNvPr id="492" name="Google Shape;492;p74"/>
          <p:cNvSpPr txBox="1"/>
          <p:nvPr/>
        </p:nvSpPr>
        <p:spPr>
          <a:xfrm>
            <a:off x="919050" y="1410825"/>
            <a:ext cx="73605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Title:</a:t>
            </a:r>
            <a:r>
              <a:rPr lang="en">
                <a:latin typeface="Open Sans"/>
                <a:ea typeface="Open Sans"/>
                <a:cs typeface="Open Sans"/>
                <a:sym typeface="Open Sans"/>
              </a:rPr>
              <a:t> Worker Qualification ID Card</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b="1" lang="en">
                <a:latin typeface="Open Sans"/>
                <a:ea typeface="Open Sans"/>
                <a:cs typeface="Open Sans"/>
                <a:sym typeface="Open Sans"/>
              </a:rPr>
              <a:t>Purpose of use:</a:t>
            </a:r>
            <a:r>
              <a:rPr lang="en">
                <a:latin typeface="Open Sans"/>
                <a:ea typeface="Open Sans"/>
                <a:cs typeface="Open Sans"/>
                <a:sym typeface="Open Sans"/>
              </a:rPr>
              <a:t> Detect and crop the face for other usage</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b="1" lang="en">
                <a:latin typeface="Open Sans"/>
                <a:ea typeface="Open Sans"/>
                <a:cs typeface="Open Sans"/>
                <a:sym typeface="Open Sans"/>
              </a:rPr>
              <a:t>Size: </a:t>
            </a:r>
            <a:r>
              <a:rPr lang="en">
                <a:latin typeface="Open Sans"/>
                <a:ea typeface="Open Sans"/>
                <a:cs typeface="Open Sans"/>
                <a:sym typeface="Open Sans"/>
              </a:rPr>
              <a:t>10</a:t>
            </a:r>
            <a:r>
              <a:rPr lang="en">
                <a:latin typeface="Open Sans"/>
                <a:ea typeface="Open Sans"/>
                <a:cs typeface="Open Sans"/>
                <a:sym typeface="Open Sans"/>
              </a:rPr>
              <a:t> images</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b="1" lang="en">
                <a:latin typeface="Open Sans"/>
                <a:ea typeface="Open Sans"/>
                <a:cs typeface="Open Sans"/>
                <a:sym typeface="Open Sans"/>
              </a:rPr>
              <a:t>Published</a:t>
            </a:r>
            <a:r>
              <a:rPr b="1" lang="en">
                <a:latin typeface="Open Sans"/>
                <a:ea typeface="Open Sans"/>
                <a:cs typeface="Open Sans"/>
                <a:sym typeface="Open Sans"/>
              </a:rPr>
              <a:t> Date:</a:t>
            </a:r>
            <a:r>
              <a:rPr lang="en">
                <a:latin typeface="Open Sans"/>
                <a:ea typeface="Open Sans"/>
                <a:cs typeface="Open Sans"/>
                <a:sym typeface="Open Sans"/>
              </a:rPr>
              <a:t> Apr 2021</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pic>
        <p:nvPicPr>
          <p:cNvPr id="493" name="Google Shape;493;p74"/>
          <p:cNvPicPr preferRelativeResize="0"/>
          <p:nvPr/>
        </p:nvPicPr>
        <p:blipFill>
          <a:blip r:embed="rId3">
            <a:alphaModFix/>
          </a:blip>
          <a:stretch>
            <a:fillRect/>
          </a:stretch>
        </p:blipFill>
        <p:spPr>
          <a:xfrm>
            <a:off x="4081952" y="2467425"/>
            <a:ext cx="2288927" cy="1478651"/>
          </a:xfrm>
          <a:prstGeom prst="rect">
            <a:avLst/>
          </a:prstGeom>
          <a:noFill/>
          <a:ln>
            <a:noFill/>
          </a:ln>
        </p:spPr>
      </p:pic>
      <p:pic>
        <p:nvPicPr>
          <p:cNvPr id="494" name="Google Shape;494;p74"/>
          <p:cNvPicPr preferRelativeResize="0"/>
          <p:nvPr/>
        </p:nvPicPr>
        <p:blipFill>
          <a:blip r:embed="rId4">
            <a:alphaModFix/>
          </a:blip>
          <a:stretch>
            <a:fillRect/>
          </a:stretch>
        </p:blipFill>
        <p:spPr>
          <a:xfrm>
            <a:off x="1894799" y="3534821"/>
            <a:ext cx="2187147" cy="1374225"/>
          </a:xfrm>
          <a:prstGeom prst="rect">
            <a:avLst/>
          </a:prstGeom>
          <a:noFill/>
          <a:ln>
            <a:noFill/>
          </a:ln>
        </p:spPr>
      </p:pic>
      <p:pic>
        <p:nvPicPr>
          <p:cNvPr id="495" name="Google Shape;495;p74"/>
          <p:cNvPicPr preferRelativeResize="0"/>
          <p:nvPr/>
        </p:nvPicPr>
        <p:blipFill>
          <a:blip r:embed="rId5">
            <a:alphaModFix/>
          </a:blip>
          <a:stretch>
            <a:fillRect/>
          </a:stretch>
        </p:blipFill>
        <p:spPr>
          <a:xfrm>
            <a:off x="6183150" y="3521173"/>
            <a:ext cx="2187150" cy="140153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75"/>
          <p:cNvSpPr txBox="1"/>
          <p:nvPr>
            <p:ph type="title"/>
          </p:nvPr>
        </p:nvSpPr>
        <p:spPr>
          <a:xfrm>
            <a:off x="801000" y="-119775"/>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Result</a:t>
            </a:r>
            <a:endParaRPr/>
          </a:p>
        </p:txBody>
      </p:sp>
      <p:sp>
        <p:nvSpPr>
          <p:cNvPr id="501" name="Google Shape;501;p75"/>
          <p:cNvSpPr txBox="1"/>
          <p:nvPr/>
        </p:nvSpPr>
        <p:spPr>
          <a:xfrm>
            <a:off x="919050" y="1410825"/>
            <a:ext cx="736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502" name="Google Shape;502;p75"/>
          <p:cNvPicPr preferRelativeResize="0"/>
          <p:nvPr/>
        </p:nvPicPr>
        <p:blipFill>
          <a:blip r:embed="rId3">
            <a:alphaModFix/>
          </a:blip>
          <a:stretch>
            <a:fillRect/>
          </a:stretch>
        </p:blipFill>
        <p:spPr>
          <a:xfrm>
            <a:off x="3497752" y="1093200"/>
            <a:ext cx="2288927" cy="1478651"/>
          </a:xfrm>
          <a:prstGeom prst="rect">
            <a:avLst/>
          </a:prstGeom>
          <a:noFill/>
          <a:ln>
            <a:noFill/>
          </a:ln>
        </p:spPr>
      </p:pic>
      <p:pic>
        <p:nvPicPr>
          <p:cNvPr id="503" name="Google Shape;503;p75"/>
          <p:cNvPicPr preferRelativeResize="0"/>
          <p:nvPr/>
        </p:nvPicPr>
        <p:blipFill>
          <a:blip r:embed="rId4">
            <a:alphaModFix/>
          </a:blip>
          <a:stretch>
            <a:fillRect/>
          </a:stretch>
        </p:blipFill>
        <p:spPr>
          <a:xfrm>
            <a:off x="612699" y="1093196"/>
            <a:ext cx="2187147" cy="1374225"/>
          </a:xfrm>
          <a:prstGeom prst="rect">
            <a:avLst/>
          </a:prstGeom>
          <a:noFill/>
          <a:ln>
            <a:noFill/>
          </a:ln>
        </p:spPr>
      </p:pic>
      <p:pic>
        <p:nvPicPr>
          <p:cNvPr id="504" name="Google Shape;504;p75"/>
          <p:cNvPicPr preferRelativeResize="0"/>
          <p:nvPr/>
        </p:nvPicPr>
        <p:blipFill>
          <a:blip r:embed="rId5">
            <a:alphaModFix/>
          </a:blip>
          <a:stretch>
            <a:fillRect/>
          </a:stretch>
        </p:blipFill>
        <p:spPr>
          <a:xfrm>
            <a:off x="6321050" y="1131760"/>
            <a:ext cx="2187150" cy="1401536"/>
          </a:xfrm>
          <a:prstGeom prst="rect">
            <a:avLst/>
          </a:prstGeom>
          <a:noFill/>
          <a:ln>
            <a:noFill/>
          </a:ln>
        </p:spPr>
      </p:pic>
      <p:pic>
        <p:nvPicPr>
          <p:cNvPr id="505" name="Google Shape;505;p75"/>
          <p:cNvPicPr preferRelativeResize="0"/>
          <p:nvPr/>
        </p:nvPicPr>
        <p:blipFill>
          <a:blip r:embed="rId6">
            <a:alphaModFix/>
          </a:blip>
          <a:stretch>
            <a:fillRect/>
          </a:stretch>
        </p:blipFill>
        <p:spPr>
          <a:xfrm>
            <a:off x="4072550" y="3289100"/>
            <a:ext cx="1114699" cy="1114699"/>
          </a:xfrm>
          <a:prstGeom prst="rect">
            <a:avLst/>
          </a:prstGeom>
          <a:noFill/>
          <a:ln>
            <a:noFill/>
          </a:ln>
        </p:spPr>
      </p:pic>
      <p:pic>
        <p:nvPicPr>
          <p:cNvPr id="506" name="Google Shape;506;p75"/>
          <p:cNvPicPr preferRelativeResize="0"/>
          <p:nvPr/>
        </p:nvPicPr>
        <p:blipFill>
          <a:blip r:embed="rId7">
            <a:alphaModFix/>
          </a:blip>
          <a:stretch>
            <a:fillRect/>
          </a:stretch>
        </p:blipFill>
        <p:spPr>
          <a:xfrm>
            <a:off x="1234451" y="3289100"/>
            <a:ext cx="1089375" cy="1089375"/>
          </a:xfrm>
          <a:prstGeom prst="rect">
            <a:avLst/>
          </a:prstGeom>
          <a:noFill/>
          <a:ln>
            <a:noFill/>
          </a:ln>
        </p:spPr>
      </p:pic>
      <p:pic>
        <p:nvPicPr>
          <p:cNvPr id="507" name="Google Shape;507;p75"/>
          <p:cNvPicPr preferRelativeResize="0"/>
          <p:nvPr/>
        </p:nvPicPr>
        <p:blipFill>
          <a:blip r:embed="rId8">
            <a:alphaModFix/>
          </a:blip>
          <a:stretch>
            <a:fillRect/>
          </a:stretch>
        </p:blipFill>
        <p:spPr>
          <a:xfrm>
            <a:off x="7030150" y="3292490"/>
            <a:ext cx="1089375" cy="1114710"/>
          </a:xfrm>
          <a:prstGeom prst="rect">
            <a:avLst/>
          </a:prstGeom>
          <a:noFill/>
          <a:ln>
            <a:noFill/>
          </a:ln>
        </p:spPr>
      </p:pic>
      <p:sp>
        <p:nvSpPr>
          <p:cNvPr id="508" name="Google Shape;508;p75"/>
          <p:cNvSpPr/>
          <p:nvPr/>
        </p:nvSpPr>
        <p:spPr>
          <a:xfrm>
            <a:off x="1632850" y="2697250"/>
            <a:ext cx="314400" cy="4002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75"/>
          <p:cNvSpPr/>
          <p:nvPr/>
        </p:nvSpPr>
        <p:spPr>
          <a:xfrm>
            <a:off x="4532913" y="2730375"/>
            <a:ext cx="314400" cy="4002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75"/>
          <p:cNvSpPr/>
          <p:nvPr/>
        </p:nvSpPr>
        <p:spPr>
          <a:xfrm>
            <a:off x="7417625" y="2712800"/>
            <a:ext cx="314400" cy="4002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76"/>
          <p:cNvSpPr txBox="1"/>
          <p:nvPr>
            <p:ph type="title"/>
          </p:nvPr>
        </p:nvSpPr>
        <p:spPr>
          <a:xfrm>
            <a:off x="801000" y="170500"/>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Result</a:t>
            </a:r>
            <a:endParaRPr/>
          </a:p>
        </p:txBody>
      </p:sp>
      <p:sp>
        <p:nvSpPr>
          <p:cNvPr id="516" name="Google Shape;516;p76"/>
          <p:cNvSpPr txBox="1"/>
          <p:nvPr/>
        </p:nvSpPr>
        <p:spPr>
          <a:xfrm>
            <a:off x="919050" y="1410825"/>
            <a:ext cx="736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517" name="Google Shape;517;p76"/>
          <p:cNvSpPr txBox="1"/>
          <p:nvPr/>
        </p:nvSpPr>
        <p:spPr>
          <a:xfrm>
            <a:off x="375000" y="2056200"/>
            <a:ext cx="83940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rgbClr val="FF9900"/>
                </a:solidFill>
                <a:latin typeface="Open Sans"/>
                <a:ea typeface="Open Sans"/>
                <a:cs typeface="Open Sans"/>
                <a:sym typeface="Open Sans"/>
              </a:rPr>
              <a:t>Highly streamline my company worker qualifications registration process when do together with the OCR to capture the name and other qualificatio</a:t>
            </a:r>
            <a:r>
              <a:rPr lang="en" sz="2400">
                <a:solidFill>
                  <a:srgbClr val="FF9900"/>
                </a:solidFill>
                <a:latin typeface="Open Sans"/>
                <a:ea typeface="Open Sans"/>
                <a:cs typeface="Open Sans"/>
                <a:sym typeface="Open Sans"/>
              </a:rPr>
              <a:t>n information</a:t>
            </a:r>
            <a:endParaRPr sz="2400">
              <a:solidFill>
                <a:srgbClr val="FF9900"/>
              </a:solidFill>
              <a:latin typeface="Open Sans"/>
              <a:ea typeface="Open Sans"/>
              <a:cs typeface="Open Sans"/>
              <a:sym typeface="Open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77"/>
          <p:cNvSpPr txBox="1"/>
          <p:nvPr/>
        </p:nvSpPr>
        <p:spPr>
          <a:xfrm>
            <a:off x="919050" y="1410825"/>
            <a:ext cx="736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523" name="Google Shape;523;p77"/>
          <p:cNvSpPr txBox="1"/>
          <p:nvPr/>
        </p:nvSpPr>
        <p:spPr>
          <a:xfrm>
            <a:off x="1560300" y="1855950"/>
            <a:ext cx="6023400" cy="143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700">
                <a:latin typeface="Open Sans"/>
                <a:ea typeface="Open Sans"/>
                <a:cs typeface="Open Sans"/>
                <a:sym typeface="Open Sans"/>
              </a:rPr>
              <a:t>END</a:t>
            </a:r>
            <a:endParaRPr sz="2700">
              <a:latin typeface="Open Sans"/>
              <a:ea typeface="Open Sans"/>
              <a:cs typeface="Open Sans"/>
              <a:sym typeface="Open Sans"/>
            </a:endParaRPr>
          </a:p>
          <a:p>
            <a:pPr indent="0" lvl="0" marL="0" rtl="0" algn="ctr">
              <a:spcBef>
                <a:spcPts val="0"/>
              </a:spcBef>
              <a:spcAft>
                <a:spcPts val="0"/>
              </a:spcAft>
              <a:buNone/>
            </a:pPr>
            <a:r>
              <a:t/>
            </a:r>
            <a:endParaRPr sz="2700">
              <a:latin typeface="Open Sans"/>
              <a:ea typeface="Open Sans"/>
              <a:cs typeface="Open Sans"/>
              <a:sym typeface="Open Sans"/>
            </a:endParaRPr>
          </a:p>
          <a:p>
            <a:pPr indent="0" lvl="0" marL="0" rtl="0" algn="ctr">
              <a:spcBef>
                <a:spcPts val="0"/>
              </a:spcBef>
              <a:spcAft>
                <a:spcPts val="0"/>
              </a:spcAft>
              <a:buNone/>
            </a:pPr>
            <a:r>
              <a:rPr lang="en" sz="2700">
                <a:latin typeface="Open Sans"/>
                <a:ea typeface="Open Sans"/>
                <a:cs typeface="Open Sans"/>
                <a:sym typeface="Open Sans"/>
              </a:rPr>
              <a:t>Q&amp;A</a:t>
            </a:r>
            <a:endParaRPr sz="2700">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Solution</a:t>
            </a:r>
            <a:endParaRPr/>
          </a:p>
        </p:txBody>
      </p:sp>
      <p:sp>
        <p:nvSpPr>
          <p:cNvPr id="98" name="Google Shape;98;p1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Web App With Tensorflow JS</a:t>
            </a:r>
            <a:endParaRPr/>
          </a:p>
        </p:txBody>
      </p:sp>
      <p:pic>
        <p:nvPicPr>
          <p:cNvPr id="99" name="Google Shape;99;p19"/>
          <p:cNvPicPr preferRelativeResize="0"/>
          <p:nvPr/>
        </p:nvPicPr>
        <p:blipFill>
          <a:blip r:embed="rId3">
            <a:alphaModFix/>
          </a:blip>
          <a:stretch>
            <a:fillRect/>
          </a:stretch>
        </p:blipFill>
        <p:spPr>
          <a:xfrm>
            <a:off x="4463100" y="152400"/>
            <a:ext cx="4528500" cy="4528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What is                             JS</a:t>
            </a:r>
            <a:endParaRPr/>
          </a:p>
        </p:txBody>
      </p:sp>
      <p:pic>
        <p:nvPicPr>
          <p:cNvPr id="105" name="Google Shape;105;p20"/>
          <p:cNvPicPr preferRelativeResize="0"/>
          <p:nvPr/>
        </p:nvPicPr>
        <p:blipFill>
          <a:blip r:embed="rId3">
            <a:alphaModFix/>
          </a:blip>
          <a:stretch>
            <a:fillRect/>
          </a:stretch>
        </p:blipFill>
        <p:spPr>
          <a:xfrm>
            <a:off x="1638300" y="438875"/>
            <a:ext cx="2857500" cy="638175"/>
          </a:xfrm>
          <a:prstGeom prst="rect">
            <a:avLst/>
          </a:prstGeom>
          <a:noFill/>
          <a:ln>
            <a:noFill/>
          </a:ln>
        </p:spPr>
      </p:pic>
      <p:pic>
        <p:nvPicPr>
          <p:cNvPr id="106" name="Google Shape;106;p20"/>
          <p:cNvPicPr preferRelativeResize="0"/>
          <p:nvPr/>
        </p:nvPicPr>
        <p:blipFill>
          <a:blip r:embed="rId4">
            <a:alphaModFix/>
          </a:blip>
          <a:stretch>
            <a:fillRect/>
          </a:stretch>
        </p:blipFill>
        <p:spPr>
          <a:xfrm>
            <a:off x="807025" y="1077050"/>
            <a:ext cx="7227668" cy="3691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It’s faster than you can </a:t>
            </a:r>
            <a:r>
              <a:rPr lang="en"/>
              <a:t>imagine</a:t>
            </a:r>
            <a:endParaRPr/>
          </a:p>
        </p:txBody>
      </p:sp>
      <p:pic>
        <p:nvPicPr>
          <p:cNvPr id="112" name="Google Shape;112;p21"/>
          <p:cNvPicPr preferRelativeResize="0"/>
          <p:nvPr/>
        </p:nvPicPr>
        <p:blipFill>
          <a:blip r:embed="rId3">
            <a:alphaModFix/>
          </a:blip>
          <a:stretch>
            <a:fillRect/>
          </a:stretch>
        </p:blipFill>
        <p:spPr>
          <a:xfrm>
            <a:off x="2293975" y="1147225"/>
            <a:ext cx="3691475" cy="3691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